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21.5-->
<p:presentation xmlns:r="http://schemas.openxmlformats.org/officeDocument/2006/relationships" xmlns:a="http://schemas.openxmlformats.org/drawingml/2006/main" xmlns:p="http://schemas.openxmlformats.org/presentationml/2006/main" saveSubsetFonts="1">
  <p:sldMasterIdLst>
    <p:sldMasterId id="2147483660" r:id="rId1"/>
  </p:sldMasterIdLst>
  <p:notesMasterIdLst>
    <p:notesMasterId r:id="rId2"/>
  </p:notesMasterIdLst>
  <p:sldIdLst>
    <p:sldId id="256" r:id="rId3"/>
    <p:sldId id="300" r:id="rId4"/>
    <p:sldId id="301" r:id="rId5"/>
    <p:sldId id="322" r:id="rId6"/>
    <p:sldId id="302" r:id="rId7"/>
    <p:sldId id="303" r:id="rId8"/>
    <p:sldId id="312" r:id="rId9"/>
    <p:sldId id="313" r:id="rId10"/>
    <p:sldId id="323" r:id="rId11"/>
    <p:sldId id="318" r:id="rId12"/>
    <p:sldId id="319" r:id="rId13"/>
    <p:sldId id="317" r:id="rId14"/>
    <p:sldId id="315" r:id="rId15"/>
    <p:sldId id="305" r:id="rId16"/>
    <p:sldId id="306" r:id="rId17"/>
    <p:sldId id="309" r:id="rId18"/>
    <p:sldId id="310" r:id="rId19"/>
    <p:sldId id="311" r:id="rId20"/>
    <p:sldId id="307" r:id="rId21"/>
    <p:sldId id="308" r:id="rId22"/>
    <p:sldId id="257" r:id="rId23"/>
    <p:sldId id="258" r:id="rId24"/>
    <p:sldId id="259" r:id="rId25"/>
    <p:sldId id="260" r:id="rId26"/>
    <p:sldId id="261" r:id="rId27"/>
    <p:sldId id="262" r:id="rId28"/>
    <p:sldId id="263" r:id="rId29"/>
    <p:sldId id="264" r:id="rId30"/>
    <p:sldId id="265" r:id="rId31"/>
    <p:sldId id="266" r:id="rId32"/>
    <p:sldId id="267" r:id="rId33"/>
    <p:sldId id="268" r:id="rId34"/>
    <p:sldId id="269" r:id="rId35"/>
    <p:sldId id="270" r:id="rId36"/>
    <p:sldId id="271" r:id="rId37"/>
    <p:sldId id="272" r:id="rId38"/>
    <p:sldId id="273" r:id="rId39"/>
    <p:sldId id="274" r:id="rId40"/>
    <p:sldId id="275" r:id="rId41"/>
    <p:sldId id="276" r:id="rId42"/>
    <p:sldId id="277" r:id="rId43"/>
    <p:sldId id="278" r:id="rId44"/>
    <p:sldId id="279" r:id="rId45"/>
    <p:sldId id="280" r:id="rId46"/>
    <p:sldId id="281" r:id="rId47"/>
    <p:sldId id="282" r:id="rId48"/>
    <p:sldId id="283" r:id="rId49"/>
    <p:sldId id="284" r:id="rId50"/>
    <p:sldId id="285" r:id="rId51"/>
    <p:sldId id="286" r:id="rId52"/>
    <p:sldId id="287" r:id="rId53"/>
    <p:sldId id="288" r:id="rId54"/>
    <p:sldId id="289" r:id="rId55"/>
    <p:sldId id="290" r:id="rId56"/>
    <p:sldId id="291" r:id="rId57"/>
    <p:sldId id="292" r:id="rId58"/>
    <p:sldId id="294" r:id="rId59"/>
    <p:sldId id="320" r:id="rId60"/>
    <p:sldId id="321" r:id="rId61"/>
  </p:sldIdLst>
  <p:sldSz cx="9144000" cy="6858000" type="screen4x3"/>
  <p:notesSz cx="6858000" cy="9144000"/>
  <p:custDataLst>
    <p:tags r:id="rId62"/>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notesViewPr>
    <p:cSldViewPr>
      <p:cViewPr>
        <p:scale>
          <a:sx n="1" d="100"/>
          <a:sy n="1" d="100"/>
        </p:scale>
        <p:origin x="0" y="0"/>
      </p:cViewPr>
    </p:cSldViewPr>
  </p:notesViewPr>
  <p:gridSpacing cx="73736200" cy="7373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 Type="http://schemas.openxmlformats.org/officeDocument/2006/relationships/slide" Target="slides/slide2.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 Type="http://schemas.openxmlformats.org/officeDocument/2006/relationships/slide" Target="slides/slide3.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 Type="http://schemas.openxmlformats.org/officeDocument/2006/relationships/slide" Target="slides/slide4.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tags" Target="tags/tag1.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heme" Target="theme/theme1.xml" /><Relationship Id="rId66" Type="http://schemas.openxmlformats.org/officeDocument/2006/relationships/tableStyles" Target="tableStyles.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bg>
      <p:bgRef idx="1001">
        <a:schemeClr val="bg1"/>
      </p:bgRef>
    </p:bg>
    <p:spTree>
      <p:nvGrpSpPr>
        <p:cNvPr id="1" name=""/>
        <p:cNvGrpSpPr/>
        <p:nvPr/>
      </p:nvGrpSpPr>
      <p:grpSpPr>
        <a:xfrm>
          <a:off x="0" y="0"/>
          <a: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5CE0CF-EAD5-4CEA-A524-88A536A9F78E}" type="datetimeFigureOut">
              <a:rPr lang="el-GR" smtClean="0"/>
              <a:t>15/5/2023</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8218C0-4CE8-4D6F-8C32-77C4233E5808}" type="slidenum">
              <a:rPr lang="el-GR" smtClean="0"/>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Διαφάνεια τίτλου">
    <p:bg>
      <p:bgRef idx="1002">
        <a:schemeClr val="bg2"/>
      </p:bgRef>
    </p:bg>
    <p:spTree>
      <p:nvGrpSpPr>
        <p:cNvPr id="1" name=""/>
        <p:cNvGrpSpPr/>
        <p:nvPr/>
      </p:nvGrpSpPr>
      <p:grpSpPr>
        <a:xfrm>
          <a:off x="0" y="0"/>
          <a:ext cx="0" cy="0"/>
        </a:xfrm>
      </p:grpSpPr>
      <p:sp>
        <p:nvSpPr>
          <p:cNvPr id="9" name="8 - Τίτλος"/>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l-GR" smtClean="0"/>
              <a:t>Kλικ για επεξεργασία του τίτλου</a:t>
            </a:r>
            <a:endParaRPr kumimoji="0" lang="en-US"/>
          </a:p>
        </p:txBody>
      </p:sp>
      <p:sp>
        <p:nvSpPr>
          <p:cNvPr id="17" name="16 - Υπότιτλος"/>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smtClean="0"/>
              <a:t>Κάντε κλικ για να επεξεργαστείτε τον υπότιτλο του υποδείγματος</a:t>
            </a:r>
            <a:endParaRPr kumimoji="0" lang="en-US"/>
          </a:p>
        </p:txBody>
      </p:sp>
      <p:sp>
        <p:nvSpPr>
          <p:cNvPr id="30" name="29 - Θέση ημερομηνίας"/>
          <p:cNvSpPr>
            <a:spLocks noGrp="1"/>
          </p:cNvSpPr>
          <p:nvPr>
            <p:ph type="dt" sz="half" idx="10"/>
          </p:nvPr>
        </p:nvSpPr>
        <p:spPr/>
        <p:txBody>
          <a:bodyPr/>
          <a:lstStyle/>
          <a:p>
            <a:fld id="{D4CBC5E3-D4BA-412C-9C86-AF7263DDE6A8}" type="datetimeFigureOut">
              <a:rPr lang="el-GR" smtClean="0"/>
              <a:t>15/5/2023</a:t>
            </a:fld>
            <a:endParaRPr lang="el-GR"/>
          </a:p>
        </p:txBody>
      </p:sp>
      <p:sp>
        <p:nvSpPr>
          <p:cNvPr id="19" name="18 - Θέση υποσέλιδου"/>
          <p:cNvSpPr>
            <a:spLocks noGrp="1"/>
          </p:cNvSpPr>
          <p:nvPr>
            <p:ph type="ftr" sz="quarter" idx="11"/>
          </p:nvPr>
        </p:nvSpPr>
        <p:spPr/>
        <p:txBody>
          <a:bodyPr/>
          <a:lstStyle/>
          <a:p>
            <a:endParaRPr lang="el-GR"/>
          </a:p>
        </p:txBody>
      </p:sp>
      <p:sp>
        <p:nvSpPr>
          <p:cNvPr id="27" name="26 - Θέση αριθμού διαφάνειας"/>
          <p:cNvSpPr>
            <a:spLocks noGrp="1"/>
          </p:cNvSpPr>
          <p:nvPr>
            <p:ph type="sldNum" sz="quarter" idx="12"/>
          </p:nvPr>
        </p:nvSpPr>
        <p:spPr/>
        <p:txBody>
          <a:bodyPr/>
          <a:lstStyle/>
          <a:p>
            <a:fld id="{7E73484D-067C-4FA4-8DA5-F60475095DB3}" type="slidenum">
              <a:rPr lang="el-GR" smtClean="0"/>
              <a:t>‹#›</a:t>
            </a:fld>
            <a:endParaRPr lang="el-GR"/>
          </a:p>
        </p:txBody>
      </p:sp>
    </p:spTree>
  </p:cSld>
  <p:clrMapOvr>
    <a:overrideClrMapping bg1="dk1" tx1="lt1" bg2="dk2" tx2="lt2" accent1="accent1" accent2="accent2" accent3="accent3" accent4="accent4" accent5="accent5" accent6="accent6" hlink="hlink" folHlink="folHlink"/>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Τίτλος και Αντικείμενο">
    <p:spTree>
      <p:nvGrpSpPr>
        <p:cNvPr id="1" name=""/>
        <p:cNvGrpSpPr/>
        <p:nvPr/>
      </p:nvGrpSpPr>
      <p:grpSpPr>
        <a:xfrm>
          <a:off x="0" y="0"/>
          <a: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περιεχομένου"/>
          <p:cNvSpPr>
            <a:spLocks noGrp="1"/>
          </p:cNvSpPr>
          <p:nvPr>
            <p:ph idx="1"/>
          </p:nvPr>
        </p:nvSpPr>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D4CBC5E3-D4BA-412C-9C86-AF7263DDE6A8}" type="datetimeFigureOut">
              <a:rPr lang="el-GR" smtClean="0"/>
              <a:t>15/5/2023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7E73484D-067C-4FA4-8DA5-F60475095DB3}" type="slidenum">
              <a:rPr lang="el-GR" smtClean="0"/>
              <a:t>‹#›</a:t>
            </a:fld>
            <a:endParaRPr lang="el-GR"/>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Κεφαλίδα ενότητας">
    <p:bg>
      <p:bgRef idx="1002">
        <a:schemeClr val="bg2"/>
      </p:bgRef>
    </p:bg>
    <p:spTree>
      <p:nvGrpSpPr>
        <p:cNvPr id="1" name=""/>
        <p:cNvGrpSpPr/>
        <p:nvPr/>
      </p:nvGrpSpPr>
      <p:grpSpPr>
        <a:xfrm>
          <a:off x="0" y="0"/>
          <a:ext cx="0" cy="0"/>
        </a:xfrm>
      </p:grpSpPr>
      <p:sp>
        <p:nvSpPr>
          <p:cNvPr id="2" name="1 - Τίτλος"/>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D4CBC5E3-D4BA-412C-9C86-AF7263DDE6A8}" type="datetimeFigureOut">
              <a:rPr lang="el-GR" smtClean="0"/>
              <a:t>15/5/2023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7E73484D-067C-4FA4-8DA5-F60475095DB3}" type="slidenum">
              <a:rPr lang="el-GR" smtClean="0"/>
              <a:t>‹#›</a:t>
            </a:fld>
            <a:endParaRPr lang="el-GR"/>
          </a:p>
        </p:txBody>
      </p:sp>
    </p:spTree>
  </p:cSld>
  <p:clrMapOvr>
    <a:overrideClrMapping bg1="dk1" tx1="lt1" bg2="dk2" tx2="lt2" accent1="accent1" accent2="accent2" accent3="accent3" accent4="accent4" accent5="accent5" accent6="accent6" hlink="hlink" folHlink="folHlink"/>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Δύο περιεχόμενα">
    <p:spTree>
      <p:nvGrpSpPr>
        <p:cNvPr id="1" name=""/>
        <p:cNvGrpSpPr/>
        <p:nvPr/>
      </p:nvGrpSpPr>
      <p:grpSpPr>
        <a:xfrm>
          <a:off x="0" y="0"/>
          <a:ext cx="0" cy="0"/>
        </a:xfrm>
      </p:grpSpPr>
      <p:sp>
        <p:nvSpPr>
          <p:cNvPr id="2" name="1 - Τίτλος"/>
          <p:cNvSpPr>
            <a:spLocks noGrp="1"/>
          </p:cNvSpPr>
          <p:nvPr>
            <p:ph type="title"/>
          </p:nvPr>
        </p:nvSpPr>
        <p:spPr>
          <a:xfrm>
            <a:off x="457200" y="704088"/>
            <a:ext cx="8229600" cy="1143000"/>
          </a:xfrm>
        </p:spPr>
        <p:txBody>
          <a:bodyPr/>
          <a:lstStyle/>
          <a:p>
            <a:r>
              <a:rPr kumimoji="0" lang="el-GR" smtClean="0"/>
              <a:t>Kλικ για επεξεργασία του τίτλου</a:t>
            </a:r>
            <a:endParaRPr kumimoji="0" lang="en-US"/>
          </a:p>
        </p:txBody>
      </p:sp>
      <p:sp>
        <p:nvSpPr>
          <p:cNvPr id="3" name="2 - Θέση περιεχομένου"/>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περιεχομένου"/>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p>
            <a:fld id="{D4CBC5E3-D4BA-412C-9C86-AF7263DDE6A8}" type="datetimeFigureOut">
              <a:rPr lang="el-GR" smtClean="0"/>
              <a:t>15/5/2023</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7E73484D-067C-4FA4-8DA5-F60475095DB3}" type="slidenum">
              <a:rPr lang="el-GR" smtClean="0"/>
              <a:t>‹#›</a:t>
            </a:fld>
            <a:endParaRPr lang="el-GR"/>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Σύγκριση">
    <p:spTree>
      <p:nvGrpSpPr>
        <p:cNvPr id="1" name=""/>
        <p:cNvGrpSpPr/>
        <p:nvPr/>
      </p:nvGrpSpPr>
      <p:grpSpPr>
        <a:xfrm>
          <a:off x="0" y="0"/>
          <a:ext cx="0" cy="0"/>
        </a:xfrm>
      </p:grpSpPr>
      <p:sp>
        <p:nvSpPr>
          <p:cNvPr id="2" name="1 - Τίτλος"/>
          <p:cNvSpPr>
            <a:spLocks noGrp="1"/>
          </p:cNvSpPr>
          <p:nvPr>
            <p:ph type="title"/>
          </p:nvPr>
        </p:nvSpPr>
        <p:spPr>
          <a:xfrm>
            <a:off x="457200" y="704088"/>
            <a:ext cx="8229600" cy="1143000"/>
          </a:xfrm>
        </p:spPr>
        <p:txBody>
          <a:bodyPr tIns="45720" anchor="b"/>
          <a:lstStyle>
            <a:lvl1pPr>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4" name="3 - Θέση κειμένου"/>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5" name="4 - Θέση περιεχομένου"/>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6" name="5 - Θέση περιεχομένου"/>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7" name="6 - Θέση ημερομηνίας"/>
          <p:cNvSpPr>
            <a:spLocks noGrp="1"/>
          </p:cNvSpPr>
          <p:nvPr>
            <p:ph type="dt" sz="half" idx="10"/>
          </p:nvPr>
        </p:nvSpPr>
        <p:spPr/>
        <p:txBody>
          <a:bodyPr/>
          <a:lstStyle/>
          <a:p>
            <a:fld id="{D4CBC5E3-D4BA-412C-9C86-AF7263DDE6A8}" type="datetimeFigureOut">
              <a:rPr lang="el-GR" smtClean="0"/>
              <a:t>15/5/2023</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7E73484D-067C-4FA4-8DA5-F60475095DB3}" type="slidenum">
              <a:rPr lang="el-GR" smtClean="0"/>
              <a:t>‹#›</a:t>
            </a:fld>
            <a:endParaRPr lang="el-GR"/>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Μόνο τίτλος">
    <p:spTree>
      <p:nvGrpSpPr>
        <p:cNvPr id="1" name=""/>
        <p:cNvGrpSpPr/>
        <p:nvPr/>
      </p:nvGrpSpPr>
      <p:grpSpPr>
        <a:xfrm>
          <a:off x="0" y="0"/>
          <a:ext cx="0" cy="0"/>
        </a:xfrm>
      </p:grpSpPr>
      <p:sp>
        <p:nvSpPr>
          <p:cNvPr id="2" name="1 - Τίτλος"/>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l-GR" smtClean="0"/>
              <a:t>Kλικ για επεξεργασία του τίτλου</a:t>
            </a:r>
            <a:endParaRPr kumimoji="0" lang="en-US"/>
          </a:p>
        </p:txBody>
      </p:sp>
      <p:sp>
        <p:nvSpPr>
          <p:cNvPr id="3" name="2 - Θέση ημερομηνίας"/>
          <p:cNvSpPr>
            <a:spLocks noGrp="1"/>
          </p:cNvSpPr>
          <p:nvPr>
            <p:ph type="dt" sz="half" idx="10"/>
          </p:nvPr>
        </p:nvSpPr>
        <p:spPr/>
        <p:txBody>
          <a:bodyPr/>
          <a:lstStyle/>
          <a:p>
            <a:fld id="{D4CBC5E3-D4BA-412C-9C86-AF7263DDE6A8}" type="datetimeFigureOut">
              <a:rPr lang="el-GR" smtClean="0"/>
              <a:t>15/5/2023</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7E73484D-067C-4FA4-8DA5-F60475095DB3}" type="slidenum">
              <a:rPr lang="el-GR" smtClean="0"/>
              <a:t>‹#›</a:t>
            </a:fld>
            <a:endParaRPr lang="el-GR"/>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Κενή">
    <p:spTree>
      <p:nvGrpSpPr>
        <p:cNvPr id="1" name=""/>
        <p:cNvGrpSpPr/>
        <p:nvPr/>
      </p:nvGrpSpPr>
      <p:grpSpPr>
        <a:xfrm>
          <a:off x="0" y="0"/>
          <a:ext cx="0" cy="0"/>
        </a:xfrm>
      </p:grpSpPr>
      <p:sp>
        <p:nvSpPr>
          <p:cNvPr id="2" name="1 - Θέση ημερομηνίας"/>
          <p:cNvSpPr>
            <a:spLocks noGrp="1"/>
          </p:cNvSpPr>
          <p:nvPr>
            <p:ph type="dt" sz="half" idx="10"/>
          </p:nvPr>
        </p:nvSpPr>
        <p:spPr/>
        <p:txBody>
          <a:bodyPr/>
          <a:lstStyle/>
          <a:p>
            <a:fld id="{D4CBC5E3-D4BA-412C-9C86-AF7263DDE6A8}" type="datetimeFigureOut">
              <a:rPr lang="el-GR" smtClean="0"/>
              <a:t>15/5/2023</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7E73484D-067C-4FA4-8DA5-F60475095DB3}" type="slidenum">
              <a:rPr lang="el-GR" smtClean="0"/>
              <a:t>‹#›</a:t>
            </a:fld>
            <a:endParaRPr lang="el-GR"/>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Περιεχόμενο με λεζάντα">
    <p:spTree>
      <p:nvGrpSpPr>
        <p:cNvPr id="1" name=""/>
        <p:cNvGrpSpPr/>
        <p:nvPr/>
      </p:nvGrpSpPr>
      <p:grpSpPr>
        <a:xfrm>
          <a:off x="0" y="0"/>
          <a:ext cx="0" cy="0"/>
        </a:xfrm>
      </p:grpSpPr>
      <p:sp>
        <p:nvSpPr>
          <p:cNvPr id="2" name="1 - Τίτλος"/>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l-GR" smtClean="0"/>
              <a:t>Kλικ για επεξεργασία των στυλ του υποδείγματος</a:t>
            </a:r>
          </a:p>
        </p:txBody>
      </p:sp>
      <p:sp>
        <p:nvSpPr>
          <p:cNvPr id="4" name="3 - Θέση περιεχομένου"/>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p>
            <a:fld id="{D4CBC5E3-D4BA-412C-9C86-AF7263DDE6A8}" type="datetimeFigureOut">
              <a:rPr lang="el-GR" smtClean="0"/>
              <a:t>15/5/2023</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7E73484D-067C-4FA4-8DA5-F60475095DB3}" type="slidenum">
              <a:rPr lang="el-GR" smtClean="0"/>
              <a:t>‹#›</a:t>
            </a:fld>
            <a:endParaRPr lang="el-GR"/>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picTx" preserve="1">
  <p:cSld name="Εικόνα με λεζάντα">
    <p:spTree>
      <p:nvGrpSpPr>
        <p:cNvPr id="1" name=""/>
        <p:cNvGrpSpPr/>
        <p:nvPr/>
      </p:nvGrpSpPr>
      <p:grpSpPr>
        <a:xfrm>
          <a:off x="0" y="0"/>
          <a:ext cx="0" cy="0"/>
        </a:xfrm>
      </p:grpSpPr>
      <p:sp>
        <p:nvSpPr>
          <p:cNvPr id="9" name="8 - Ψαλίδισμα και στρογγύλεμα μίας γωνίας του ορθογωνίου"/>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 Ορθογώνιο τρίγωνο"/>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 Τίτλος"/>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l-GR" smtClean="0"/>
              <a:t>Kλικ για επεξεργασία του τίτλου</a:t>
            </a:r>
            <a:endParaRPr kumimoji="0" lang="en-US"/>
          </a:p>
        </p:txBody>
      </p:sp>
      <p:sp>
        <p:nvSpPr>
          <p:cNvPr id="4" name="3 - Θέση κειμένου"/>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D4CBC5E3-D4BA-412C-9C86-AF7263DDE6A8}" type="datetimeFigureOut">
              <a:rPr lang="el-GR" smtClean="0"/>
              <a:t>15/5/2023</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a:xfrm>
            <a:off x="8077200" y="6356350"/>
            <a:ext cx="609600" cy="365125"/>
          </a:xfrm>
        </p:spPr>
        <p:txBody>
          <a:bodyPr/>
          <a:lstStyle/>
          <a:p>
            <a:fld id="{7E73484D-067C-4FA4-8DA5-F60475095DB3}" type="slidenum">
              <a:rPr lang="el-GR" smtClean="0"/>
              <a:t>‹#›</a:t>
            </a:fld>
            <a:endParaRPr lang="el-GR"/>
          </a:p>
        </p:txBody>
      </p:sp>
      <p:sp>
        <p:nvSpPr>
          <p:cNvPr id="3" name="2 - Θέση εικόνας"/>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l-GR" smtClean="0"/>
              <a:t>Κάντε κλικ στο εικονίδιο για να προσθέσετε μια εικόνα</a:t>
            </a:r>
            <a:endParaRPr kumimoji="0" lang="en-US"/>
          </a:p>
        </p:txBody>
      </p:sp>
      <p:sp>
        <p:nvSpPr>
          <p:cNvPr id="10" name="9 - Ελεύθερη σχεδίαση"/>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 Ελεύθερη σχεδίαση"/>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Τίτλος και Κατακόρυφο κείμενο">
    <p:spTree>
      <p:nvGrpSpPr>
        <p:cNvPr id="1" name=""/>
        <p:cNvGrpSpPr/>
        <p:nvPr/>
      </p:nvGrpSpPr>
      <p:grpSpPr>
        <a:xfrm>
          <a:off x="0" y="0"/>
          <a: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D4CBC5E3-D4BA-412C-9C86-AF7263DDE6A8}" type="datetimeFigureOut">
              <a:rPr lang="el-GR" smtClean="0"/>
              <a:t>15/5/2023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7E73484D-067C-4FA4-8DA5-F60475095DB3}" type="slidenum">
              <a:rPr lang="el-GR" smtClean="0"/>
              <a:t>‹#›</a:t>
            </a:fld>
            <a:endParaRPr lang="el-GR"/>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Κατακόρυφος τίτλος και Κείμενο">
    <p:spTree>
      <p:nvGrpSpPr>
        <p:cNvPr id="1" name=""/>
        <p:cNvGrpSpPr/>
        <p:nvPr/>
      </p:nvGrpSpPr>
      <p:grpSpPr>
        <a:xfrm>
          <a:off x="0" y="0"/>
          <a:ext cx="0" cy="0"/>
        </a:xfrm>
      </p:grpSpPr>
      <p:sp>
        <p:nvSpPr>
          <p:cNvPr id="2" name="1 - Κατακόρυφος τίτλος"/>
          <p:cNvSpPr>
            <a:spLocks noGrp="1"/>
          </p:cNvSpPr>
          <p:nvPr>
            <p:ph type="title" orient="vert"/>
          </p:nvPr>
        </p:nvSpPr>
        <p:spPr>
          <a:xfrm>
            <a:off x="6629400" y="914401"/>
            <a:ext cx="2057400" cy="5211763"/>
          </a:xfrm>
        </p:spPr>
        <p:txBody>
          <a:bodyPr vert="eaVer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914401"/>
            <a:ext cx="6019800" cy="5211763"/>
          </a:xfrm>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D4CBC5E3-D4BA-412C-9C86-AF7263DDE6A8}" type="datetimeFigureOut">
              <a:rPr lang="el-GR" smtClean="0"/>
              <a:t>15/5/2023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7E73484D-067C-4FA4-8DA5-F60475095DB3}" type="slidenum">
              <a:rPr lang="el-GR" smtClean="0"/>
              <a:t>‹#›</a:t>
            </a:fld>
            <a:endParaRPr lang="el-G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3">
        <a:schemeClr val="bg1"/>
      </p:bgRef>
    </p:bg>
    <p:spTree>
      <p:nvGrpSpPr>
        <p:cNvPr id="1" name=""/>
        <p:cNvGrpSpPr/>
        <p:nvPr/>
      </p:nvGrpSpPr>
      <p:grpSpPr>
        <a:xfrm>
          <a:off x="0" y="0"/>
          <a:ext cx="0" cy="0"/>
        </a:xfrm>
      </p:grpSpPr>
      <p:sp>
        <p:nvSpPr>
          <p:cNvPr id="7" name="6 - Ελεύθερη σχεδίαση"/>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 Ελεύθερη σχεδίαση"/>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 Θέση τίτλου"/>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l-GR" smtClean="0"/>
              <a:t>Kλικ για επεξεργασία του τίτλου</a:t>
            </a:r>
            <a:endParaRPr kumimoji="0" lang="en-US"/>
          </a:p>
        </p:txBody>
      </p:sp>
      <p:sp>
        <p:nvSpPr>
          <p:cNvPr id="30" name="29 - Θέση κειμένου"/>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10" name="9 - Θέση ημερομηνίας"/>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4CBC5E3-D4BA-412C-9C86-AF7263DDE6A8}" type="datetimeFigureOut">
              <a:rPr lang="el-GR" smtClean="0"/>
              <a:t>15/5/2023</a:t>
            </a:fld>
            <a:endParaRPr lang="el-GR"/>
          </a:p>
        </p:txBody>
      </p:sp>
      <p:sp>
        <p:nvSpPr>
          <p:cNvPr id="22" name="21 - Θέση υποσέλιδου"/>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l-GR"/>
          </a:p>
        </p:txBody>
      </p:sp>
      <p:sp>
        <p:nvSpPr>
          <p:cNvPr id="18" name="17 - Θέση αριθμού διαφάνειας"/>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E73484D-067C-4FA4-8DA5-F60475095DB3}" type="slidenum">
              <a:rPr lang="el-GR" smtClean="0"/>
              <a:t>‹#›</a:t>
            </a:fld>
            <a:endParaRPr lang="el-GR"/>
          </a:p>
        </p:txBody>
      </p:sp>
      <p:grpSp>
        <p:nvGrpSpPr>
          <p:cNvPr id="2" name="1 - Ομάδα"/>
          <p:cNvGrpSpPr/>
          <p:nvPr/>
        </p:nvGrpSpPr>
        <p:grpSpPr>
          <a:xfrm>
            <a:off x="-19017" y="202408"/>
            <a:ext cx="9180548" cy="649224"/>
            <a:chOff x="-19045" y="216550"/>
            <a:chExt cx="9180548" cy="649224"/>
          </a:xfrm>
        </p:grpSpPr>
        <p:sp>
          <p:nvSpPr>
            <p:cNvPr id="12" name="11 - Ελεύθερη σχεδίαση"/>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 Ελεύθερη σχεδίαση"/>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iming/>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jpeg" /><Relationship Id="rId3" Type="http://schemas.openxmlformats.org/officeDocument/2006/relationships/image" Target="../media/image3.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unric.org/el/iaea-%CE%B4%CE%B9%CE%B5%CE%B8%CE%BD%CE%B7%CF%83-%CF%85%CF%80%CE%B7%CF%81%CE%B5%CF%83%CE%B9%CE%B1-%CE%B1%CF%84%CE%BF%CE%BC%CE%B9%CE%BA%CE%B7%CF%83-%CE%B5%CE%BD%CE%B5%CF%81%CE%B3%CE%B9%CE%B1%CF%83-2/" TargetMode="External" /><Relationship Id="rId3" Type="http://schemas.openxmlformats.org/officeDocument/2006/relationships/hyperlink" Target="https://en.m.wikipedia.org/wiki/Nobel_Peace_Prize" TargetMode="External" /><Relationship Id="rId4" Type="http://schemas.openxmlformats.org/officeDocument/2006/relationships/image" Target="../media/image5.jpeg" /><Relationship Id="rId5" Type="http://schemas.openxmlformats.org/officeDocument/2006/relationships/hyperlink" Target="https://en.m.wikipedia.org/wiki/File:Mohamed_el-Baradei.jpg" TargetMode="Externa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en.m.wikipedia.org/wiki/Nuclear_fuel_cycle" TargetMode="Externa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hyperlink" Target="https://en.m.wikipedia.org/wiki/Peace_congress" TargetMode="External" /><Relationship Id="rId11" Type="http://schemas.openxmlformats.org/officeDocument/2006/relationships/image" Target="../media/image6.png" /><Relationship Id="rId12" Type="http://schemas.openxmlformats.org/officeDocument/2006/relationships/image" Target="../media/image7.jpeg" /><Relationship Id="rId2" Type="http://schemas.openxmlformats.org/officeDocument/2006/relationships/hyperlink" Target="https://en.m.wikipedia.org/wiki/Swedish_language" TargetMode="External" /><Relationship Id="rId3" Type="http://schemas.openxmlformats.org/officeDocument/2006/relationships/hyperlink" Target="https://en.m.wikipedia.org/wiki/Norwegian_language" TargetMode="External" /><Relationship Id="rId4" Type="http://schemas.openxmlformats.org/officeDocument/2006/relationships/hyperlink" Target="https://en.m.wikipedia.org/wiki/Nobel_Prize" TargetMode="External" /><Relationship Id="rId5" Type="http://schemas.openxmlformats.org/officeDocument/2006/relationships/hyperlink" Target="https://en.m.wikipedia.org/wiki/Alfred_Nobel" TargetMode="External" /><Relationship Id="rId6" Type="http://schemas.openxmlformats.org/officeDocument/2006/relationships/hyperlink" Target="https://en.m.wikipedia.org/wiki/Nobel_Prize_in_Chemistry" TargetMode="External" /><Relationship Id="rId7" Type="http://schemas.openxmlformats.org/officeDocument/2006/relationships/hyperlink" Target="https://en.m.wikipedia.org/wiki/Nobel_Prize_in_Physics" TargetMode="External" /><Relationship Id="rId8" Type="http://schemas.openxmlformats.org/officeDocument/2006/relationships/hyperlink" Target="https://en.m.wikipedia.org/wiki/Nobel_Prize_in_Physiology_or_Medicine" TargetMode="External" /><Relationship Id="rId9" Type="http://schemas.openxmlformats.org/officeDocument/2006/relationships/hyperlink" Target="https://en.m.wikipedia.org/wiki/Nobel_Prize_in_Literature" TargetMode="Externa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www.youtube.com/watch?v=cw5zN9W-vRY" TargetMode="External" /><Relationship Id="rId3" Type="http://schemas.openxmlformats.org/officeDocument/2006/relationships/hyperlink" Target="https://www.youtube.com/watch?v=IKHHojESWhk" TargetMode="External" /><Relationship Id="rId4" Type="http://schemas.openxmlformats.org/officeDocument/2006/relationships/hyperlink" Target="https://www.nobelprize.org/prizes/peace/2005/prize-announcement/" TargetMode="External" /><Relationship Id="rId5" Type="http://schemas.openxmlformats.org/officeDocument/2006/relationships/hyperlink" Target="https://www.nobelprize.org/prizes/peace/2005/award-video/" TargetMode="External" /><Relationship Id="rId6" Type="http://schemas.openxmlformats.org/officeDocument/2006/relationships/hyperlink" Target="https://www.nobelprize.org/prizes/peace/2005/elbaradei/lecture/" TargetMode="Externa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www.youtube.com/watch?v=ez9gPkHdFJk" TargetMode="External" /><Relationship Id="rId3" Type="http://schemas.openxmlformats.org/officeDocument/2006/relationships/hyperlink" Target="https://www.youtube.com/watch?v=gvTFceCicj4" TargetMode="Externa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en.m.wikipedia.org/wiki/Programme_of_Action_for_Cancer_Therapy" TargetMode="Externa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hyperlink" Target="https://en.m.wikipedia.org/wiki/Pakistan_and_weapons_of_mass_destruction" TargetMode="External" /><Relationship Id="rId11" Type="http://schemas.openxmlformats.org/officeDocument/2006/relationships/hyperlink" Target="https://en.m.wikipedia.org/wiki/Nuclear_weapons_and_Israel" TargetMode="External" /><Relationship Id="rId12" Type="http://schemas.openxmlformats.org/officeDocument/2006/relationships/hyperlink" Target="https://en.m.wikipedia.org/wiki/NATO" TargetMode="External" /><Relationship Id="rId13" Type="http://schemas.openxmlformats.org/officeDocument/2006/relationships/hyperlink" Target="https://en.m.wikipedia.org/wiki/Nuclear_sharing" TargetMode="External" /><Relationship Id="rId14" Type="http://schemas.openxmlformats.org/officeDocument/2006/relationships/hyperlink" Target="https://en.m.wikipedia.org/wiki/Belgium" TargetMode="External" /><Relationship Id="rId15" Type="http://schemas.openxmlformats.org/officeDocument/2006/relationships/hyperlink" Target="https://en.m.wikipedia.org/wiki/Germany_and_weapons_of_mass_destruction" TargetMode="External" /><Relationship Id="rId16" Type="http://schemas.openxmlformats.org/officeDocument/2006/relationships/hyperlink" Target="https://en.m.wikipedia.org/wiki/Italian_nuclear_weapons_program" TargetMode="External" /><Relationship Id="rId17" Type="http://schemas.openxmlformats.org/officeDocument/2006/relationships/hyperlink" Target="https://en.m.wikipedia.org/wiki/Netherlands_and_weapons_of_mass_destruction" TargetMode="External" /><Relationship Id="rId18" Type="http://schemas.openxmlformats.org/officeDocument/2006/relationships/hyperlink" Target="https://en.m.wikipedia.org/wiki/Turkey" TargetMode="External" /><Relationship Id="rId19" Type="http://schemas.openxmlformats.org/officeDocument/2006/relationships/hyperlink" Target="https://en.m.wikipedia.org/wiki/Belarus" TargetMode="External" /><Relationship Id="rId2" Type="http://schemas.openxmlformats.org/officeDocument/2006/relationships/hyperlink" Target="https://en.m.wikipedia.org/wiki/Nuclear_weapon" TargetMode="External" /><Relationship Id="rId20" Type="http://schemas.openxmlformats.org/officeDocument/2006/relationships/hyperlink" Target="https://en.m.wikipedia.org/wiki/South_Africa_and_weapons_of_mass_destruction" TargetMode="External" /><Relationship Id="rId21" Type="http://schemas.openxmlformats.org/officeDocument/2006/relationships/hyperlink" Target="https://en.m.wikipedia.org/wiki/Nuclear_weapons_and_Ukraine" TargetMode="External" /><Relationship Id="rId22" Type="http://schemas.openxmlformats.org/officeDocument/2006/relationships/image" Target="../media/image8.png" /><Relationship Id="rId3" Type="http://schemas.openxmlformats.org/officeDocument/2006/relationships/hyperlink" Target="https://en.m.wikipedia.org/wiki/China_and_weapons_of_mass_destruction" TargetMode="External" /><Relationship Id="rId4" Type="http://schemas.openxmlformats.org/officeDocument/2006/relationships/hyperlink" Target="https://en.m.wikipedia.org/wiki/France_and_weapons_of_mass_destruction" TargetMode="External" /><Relationship Id="rId5" Type="http://schemas.openxmlformats.org/officeDocument/2006/relationships/hyperlink" Target="https://en.m.wikipedia.org/wiki/Russia_and_weapons_of_mass_destruction" TargetMode="External" /><Relationship Id="rId6" Type="http://schemas.openxmlformats.org/officeDocument/2006/relationships/hyperlink" Target="https://en.m.wikipedia.org/wiki/Nuclear_weapons_and_the_United_Kingdom" TargetMode="External" /><Relationship Id="rId7" Type="http://schemas.openxmlformats.org/officeDocument/2006/relationships/hyperlink" Target="https://en.m.wikipedia.org/wiki/Nuclear_weapons_of_the_United_States" TargetMode="External" /><Relationship Id="rId8" Type="http://schemas.openxmlformats.org/officeDocument/2006/relationships/hyperlink" Target="https://en.m.wikipedia.org/wiki/India_and_weapons_of_mass_destruction" TargetMode="External" /><Relationship Id="rId9" Type="http://schemas.openxmlformats.org/officeDocument/2006/relationships/hyperlink" Target="https://en.m.wikipedia.org/wiki/North_Korea_and_weapons_of_mass_destruction" TargetMode="Externa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9.jpeg" /><Relationship Id="rId3" Type="http://schemas.openxmlformats.org/officeDocument/2006/relationships/image" Target="../media/image10.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1.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2.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3.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4.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statistics.gr/" TargetMode="External" /><Relationship Id="rId3" Type="http://schemas.openxmlformats.org/officeDocument/2006/relationships/hyperlink" Target="https://eeae.gr/%CF%85%CF%80%CE%B7%CF%81%CE%B5%CF%83%CE%AF%CE%B5%CF%82/%CF%85%CF%80%CE%B7%CF%81%CE%B5%CF%83%CE%AF%CE%B1-%CE%B1%CF%84%CE%BF%CE%BC%CE%B9%CE%BA%CE%AE%CF%82-%CE%B4%CE%BF%CF%83%CE%B9%CE%BC%CE%AD%CF%84%CF%81%CE%B7%CF%83%CE%B7%CF%82/%CE%B5%CF%83%CF%89%CF%84%CE%B5%CF%81%CE%B9%CE%BA%CE%AE-%CE%B4%CE%BF%CF%83%CE%B9%CE%BC%CE%AD%CF%84%CF%81%CE%B7%CF%83%CE%B7/%CE%BC%CE%B5%CF%84%CF%81%CE%AE%CF%83%CE%B5%CE%B9%CF%82-%CE%B1%CE%BA%CF%84%CE%B9%CE%BD%CE%BF%CE%B2%CE%BF%CE%BB%CE%AF%CE%B1%CF%82-in-vivo" TargetMode="External" /><Relationship Id="rId4" Type="http://schemas.openxmlformats.org/officeDocument/2006/relationships/hyperlink" Target="https://eeae.gr/%CF%85%CF%80%CE%B7%CF%81%CE%B5%CF%83%CE%AF%CE%B5%CF%82/%CF%85%CF%80%CE%B7%CF%81%CE%B5%CF%83%CE%AF%CE%B1-%CE%B1%CF%84%CE%BF%CE%BC%CE%B9%CE%BA%CE%AE%CF%82-%CE%B4%CE%BF%CF%83%CE%B9%CE%BC%CE%AD%CF%84%CF%81%CE%B7%CF%83%CE%B7%CF%82/%CE%B5%CF%83%CF%89%CF%84%CE%B5%CF%81%CE%B9%CE%BA%CE%AE-%CE%B4%CE%BF%CF%83%CE%B9%CE%BC%CE%AD%CF%84%CF%81%CE%B7%CF%83%CE%B7/%CE%BC%CE%B5%CF%84%CF%81%CE%AE%CF%83%CE%B5%CE%B9%CF%82-%CE%B2%CE%B9%CE%BF%CE%BB%CE%BF%CE%B3%CE%B9%CE%BA%CF%8E%CE%BD-%CE%B4%CE%B5%CE%B9%CE%B3%CE%BC%CE%AC%CF%84%CF%89%CE%BD" TargetMode="External" /><Relationship Id="rId5" Type="http://schemas.openxmlformats.org/officeDocument/2006/relationships/image" Target="../media/image15.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eeae.gr/%CE%B1%CF%83%CF%86%CE%AC%CE%BB%CE%B5%CE%B9%CE%B1-%CE%B1%CE%BA%CF%84%CE%B9%CE%BD%CE%BF%CE%B2%CE%BF%CE%BB%CE%B9%CF%8E%CE%BD/%CE%B4%CE%B9%CE%B1%CF%87%CE%B5%CE%AF%CF%81%CE%B9%CF%83%CE%B7-%CF%81%CE%B1%CE%B4%CE%B9%CE%B5%CE%BD%CE%B5%CF%81%CE%B3%CF%8E%CE%BD-%CE%B1%CF%80%CE%BF%CE%B2%CE%BB%CE%AE%CF%84%CF%89%CE%BD/%CE%BD%CE%BF%CF%83%CE%BF%CE%BA%CE%BF%CE%BC%CE%B5%CE%B9%CE%B1%CE%BA%CE%AC-%CF%81%CE%B1%CE%B4%CE%B9%CE%B5%CE%BD%CE%B5%CF%81%CE%B3%CE%AC-%CE%B1%CF%80%CF%8C%CE%B2%CE%BB%CE%B7%CF%84%CE%B1" TargetMode="External" /><Relationship Id="rId3" Type="http://schemas.openxmlformats.org/officeDocument/2006/relationships/image" Target="../media/image16.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www.un.org/en/about-us/universal-declaration-of-human-rights" TargetMode="Externa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7.jpe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8.jpe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9.jpe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0.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1.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2.jpe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3.jpe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4.jpe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5.jpe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6.jpe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7.jpeg"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8.jpe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9.jpe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0.jpe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1.jpeg"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2.jpeg"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3.jpeg"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4.jpeg"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5.jpeg"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6.jpeg"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7.jpeg"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8.jpeg"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9.jpeg"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0.jpeg"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1.jpeg"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2.jpeg"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3.jpeg"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4.jpeg" /></Relationships>
</file>

<file path=ppt/slides/_rels/slide5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5.jpeg" /></Relationships>
</file>

<file path=ppt/slides/_rels/slide5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6.jpeg" /></Relationships>
</file>

<file path=ppt/slides/_rels/slide5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7.jpeg" /><Relationship Id="rId3" Type="http://schemas.openxmlformats.org/officeDocument/2006/relationships/image" Target="../media/image48.jpeg" /></Relationships>
</file>

<file path=ppt/slides/_rels/slide5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9.jpeg" /><Relationship Id="rId3" Type="http://schemas.openxmlformats.org/officeDocument/2006/relationships/image" Target="../media/image50.jpeg" /><Relationship Id="rId4" Type="http://schemas.openxmlformats.org/officeDocument/2006/relationships/image" Target="../media/image51.jpeg" /><Relationship Id="rId5" Type="http://schemas.openxmlformats.org/officeDocument/2006/relationships/image" Target="../media/image52.jpeg" /><Relationship Id="rId6" Type="http://schemas.openxmlformats.org/officeDocument/2006/relationships/image" Target="../media/image53.jpeg" /></Relationships>
</file>

<file path=ppt/slides/_rels/slide5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54.jpeg" /><Relationship Id="rId3" Type="http://schemas.openxmlformats.org/officeDocument/2006/relationships/image" Target="../media/image55.jpeg" /></Relationships>
</file>

<file path=ppt/slides/_rels/slide5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www.ohchr.org/EN/ProfessionalInterest/Pages/CCPR.aspx" TargetMode="External" /><Relationship Id="rId3" Type="http://schemas.openxmlformats.org/officeDocument/2006/relationships/hyperlink" Target="http://ohchr.org/EN/ProfessionalInterest/Pages/CCPR.aspx" TargetMode="External" /></Relationships>
</file>

<file path=ppt/slides/_rels/slide56.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57.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5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www.youtube.com/watch?v=rAn-AWXtHv0" TargetMode="External" /><Relationship Id="rId3" Type="http://schemas.openxmlformats.org/officeDocument/2006/relationships/image" Target="../media/image56.jpeg" /></Relationships>
</file>

<file path=ppt/slides/_rels/slide59.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57.jpeg"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ctrTitle"/>
          </p:nvPr>
        </p:nvSpPr>
        <p:spPr>
          <a:xfrm>
            <a:off x="285720" y="928670"/>
            <a:ext cx="3643338" cy="1628772"/>
          </a:xfrm>
        </p:spPr>
        <p:txBody>
          <a:bodyPr>
            <a:normAutofit fontScale="90000"/>
          </a:bodyPr>
          <a:lstStyle/>
          <a:p>
            <a:pPr algn="ctr"/>
            <a:r>
              <a:rPr lang="en-US" smtClean="0">
                <a:latin typeface="Comic Sans MS" pitchFamily="66" charset="0"/>
              </a:rPr>
              <a:t>Mohamed El Baradei</a:t>
            </a:r>
            <a:endParaRPr lang="el-GR">
              <a:latin typeface="Comic Sans MS" pitchFamily="66" charset="0"/>
            </a:endParaRPr>
          </a:p>
        </p:txBody>
      </p:sp>
      <p:sp>
        <p:nvSpPr>
          <p:cNvPr id="3" name="2 - Υπότιτλος"/>
          <p:cNvSpPr>
            <a:spLocks noGrp="1"/>
          </p:cNvSpPr>
          <p:nvPr>
            <p:ph type="subTitle" idx="1"/>
          </p:nvPr>
        </p:nvSpPr>
        <p:spPr>
          <a:xfrm rot="10800000" flipV="1">
            <a:off x="214282" y="5572140"/>
            <a:ext cx="8715436" cy="1285860"/>
          </a:xfrm>
        </p:spPr>
        <p:txBody>
          <a:bodyPr>
            <a:noAutofit/>
          </a:bodyPr>
          <a:lstStyle/>
          <a:p>
            <a:pPr algn="l"/>
            <a:r>
              <a:rPr lang="el-GR" sz="1600" b="1" smtClean="0">
                <a:solidFill>
                  <a:schemeClr val="bg1"/>
                </a:solidFill>
                <a:latin typeface="Comic Sans MS" pitchFamily="66" charset="0"/>
              </a:rPr>
              <a:t>ΕΠΑ.Λ. ΜΑΚΡΥΝΕΙΑΣ</a:t>
            </a:r>
          </a:p>
          <a:p>
            <a:pPr algn="l"/>
            <a:r>
              <a:rPr lang="el-GR" sz="1600" b="1" smtClean="0">
                <a:solidFill>
                  <a:schemeClr val="bg1"/>
                </a:solidFill>
                <a:latin typeface="Comic Sans MS" pitchFamily="66" charset="0"/>
              </a:rPr>
              <a:t>ΥΠΕΥΘΥΝΕΣ ΚΑΘΗΓΗΤΡΙΕΣ: ΠΑΛΑΙΟΔΗΜΟΥ ΟΥΡΑΝΙΑ-ΠΕ82</a:t>
            </a:r>
          </a:p>
          <a:p>
            <a:pPr algn="l"/>
            <a:r>
              <a:rPr lang="el-GR" sz="1600" b="1" smtClean="0">
                <a:solidFill>
                  <a:schemeClr val="bg1"/>
                </a:solidFill>
                <a:latin typeface="Comic Sans MS" pitchFamily="66" charset="0"/>
              </a:rPr>
              <a:t>                                  ΠΟΡΦΥΡΙΟΥ ΓΛΥΚΕΡΙΑ- ΠΕ82</a:t>
            </a:r>
          </a:p>
          <a:p>
            <a:pPr algn="l"/>
            <a:r>
              <a:rPr lang="el-GR" sz="1600" b="1" smtClean="0">
                <a:solidFill>
                  <a:schemeClr val="bg1"/>
                </a:solidFill>
                <a:latin typeface="Comic Sans MS" pitchFamily="66" charset="0"/>
              </a:rPr>
              <a:t>                                                                 ΣΧΟΛΙΚΟ ΕΤΟΣ:2022-2023</a:t>
            </a:r>
            <a:endParaRPr lang="el-GR" sz="1600" b="1">
              <a:solidFill>
                <a:schemeClr val="bg1"/>
              </a:solidFill>
              <a:latin typeface="Comic Sans MS" pitchFamily="66" charset="0"/>
            </a:endParaRPr>
          </a:p>
        </p:txBody>
      </p:sp>
      <p:pic>
        <p:nvPicPr>
          <p:cNvPr id="1026" name="Picture 2"/>
          <p:cNvPicPr>
            <a:picLocks noChangeAspect="1" noChangeArrowheads="1"/>
          </p:cNvPicPr>
          <p:nvPr/>
        </p:nvPicPr>
        <p:blipFill>
          <a:blip r:embed="rId2"/>
          <a:stretch>
            <a:fillRect/>
          </a:stretch>
        </p:blipFill>
        <p:spPr bwMode="auto">
          <a:xfrm>
            <a:off x="4572000" y="642918"/>
            <a:ext cx="4357718" cy="4883158"/>
          </a:xfrm>
          <a:prstGeom prst="rect">
            <a:avLst/>
          </a:prstGeom>
          <a:noFill/>
          <a:ln w="9525">
            <a:noFill/>
            <a:miter lim="800000"/>
          </a:ln>
          <a:effectLst/>
        </p:spPr>
      </p:pic>
      <p:pic>
        <p:nvPicPr>
          <p:cNvPr id="1028" name="Picture 4" descr="mohammed el baradei"/>
          <p:cNvPicPr>
            <a:picLocks noChangeAspect="1" noChangeArrowheads="1"/>
          </p:cNvPicPr>
          <p:nvPr/>
        </p:nvPicPr>
        <p:blipFill>
          <a:blip r:embed="rId3"/>
          <a:stretch>
            <a:fillRect/>
          </a:stretch>
        </p:blipFill>
        <p:spPr bwMode="auto">
          <a:xfrm>
            <a:off x="1000100" y="3000372"/>
            <a:ext cx="2143140" cy="1857388"/>
          </a:xfrm>
          <a:prstGeom prst="rect">
            <a:avLst/>
          </a:prstGeom>
          <a:noFill/>
        </p:spPr>
      </p:pic>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214282" y="285728"/>
            <a:ext cx="8572560" cy="1285884"/>
          </a:xfrm>
        </p:spPr>
        <p:txBody>
          <a:bodyPr>
            <a:normAutofit fontScale="90000"/>
          </a:bodyPr>
          <a:lstStyle/>
          <a:p>
            <a:r>
              <a:rPr lang="el-GR" sz="4000" b="1" smtClean="0"/>
              <a:t>Το Εκπαιδευτικό Πρόγραμμα </a:t>
            </a:r>
            <a:br>
              <a:rPr lang="el-GR" sz="4000" b="1" smtClean="0"/>
            </a:br>
            <a:r>
              <a:rPr lang="el-GR" sz="4000" b="1" smtClean="0"/>
              <a:t>«Λέμε την Αλήθεια στην Εξουσία»</a:t>
            </a:r>
            <a:r>
              <a:rPr lang="el-GR" b="1" smtClean="0"/>
              <a:t> </a:t>
            </a:r>
            <a:endParaRPr lang="el-GR"/>
          </a:p>
        </p:txBody>
      </p:sp>
      <p:sp>
        <p:nvSpPr>
          <p:cNvPr id="3" name="2 - Θέση περιεχομένου"/>
          <p:cNvSpPr>
            <a:spLocks noGrp="1"/>
          </p:cNvSpPr>
          <p:nvPr>
            <p:ph idx="1"/>
          </p:nvPr>
        </p:nvSpPr>
        <p:spPr/>
        <p:txBody>
          <a:bodyPr>
            <a:normAutofit lnSpcReduction="10000"/>
          </a:bodyPr>
          <a:lstStyle/>
          <a:p>
            <a:pPr algn="just"/>
            <a:r>
              <a:rPr lang="el-GR" smtClean="0">
                <a:latin typeface="Comic Sans MS" pitchFamily="66" charset="0"/>
              </a:rPr>
              <a:t>Στόχος του είναι η ενδυνάμωση των μαθητών ώστε να μπορούν και οι ίδιοι να υπερασπίζονται τα ανθρώπινα δικαιώματα.</a:t>
            </a:r>
          </a:p>
          <a:p>
            <a:pPr algn="just"/>
            <a:r>
              <a:rPr lang="el-GR" smtClean="0">
                <a:latin typeface="Comic Sans MS" pitchFamily="66" charset="0"/>
              </a:rPr>
              <a:t>Το βιβλίο της Kerry Kennedy εκδόθηκε το 2000, και από τότε έχει μεταφραστεί σε επτά γλώσσες, συμπεριλαμβανομένης και της ελληνικής.</a:t>
            </a:r>
          </a:p>
          <a:p>
            <a:pPr algn="just"/>
            <a:r>
              <a:rPr lang="el-GR" smtClean="0">
                <a:latin typeface="Comic Sans MS" pitchFamily="66" charset="0"/>
              </a:rPr>
              <a:t> Περιλαμβάνει πάνω από 50 συνεντεύξεις υπερασπιστών των ανθρωπίνων δικαιωμάτων, μεταξύ αυτών και βραβευμένων με Βραβείο Νόμπελ, και αποτελεί έναν </a:t>
            </a:r>
            <a:r>
              <a:rPr lang="el-GR" b="1" smtClean="0">
                <a:latin typeface="Comic Sans MS" pitchFamily="66" charset="0"/>
              </a:rPr>
              <a:t>ύμνο στο αδάμαστο ανθρώπινο πνεύμα</a:t>
            </a:r>
            <a:r>
              <a:rPr lang="el-GR" smtClean="0">
                <a:latin typeface="Comic Sans MS" pitchFamily="66" charset="0"/>
              </a:rPr>
              <a:t>.</a:t>
            </a:r>
            <a:endParaRPr lang="el-GR">
              <a:latin typeface="Comic Sans MS" pitchFamily="66" charset="0"/>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p:txBody>
          <a:bodyPr>
            <a:noAutofit/>
          </a:bodyPr>
          <a:lstStyle/>
          <a:p>
            <a:r>
              <a:rPr lang="el-GR" sz="4000" b="1" smtClean="0">
                <a:latin typeface="Comic Sans MS" pitchFamily="66" charset="0"/>
              </a:rPr>
              <a:t>Η εφαρμογή του Προγράμματος</a:t>
            </a:r>
            <a:br>
              <a:rPr lang="el-GR" sz="4000" b="1" smtClean="0">
                <a:latin typeface="Comic Sans MS" pitchFamily="66" charset="0"/>
              </a:rPr>
            </a:br>
            <a:endParaRPr lang="el-GR" sz="4000" b="1">
              <a:latin typeface="Comic Sans MS" pitchFamily="66" charset="0"/>
            </a:endParaRPr>
          </a:p>
        </p:txBody>
      </p:sp>
      <p:sp>
        <p:nvSpPr>
          <p:cNvPr id="3" name="2 - Θέση περιεχομένου"/>
          <p:cNvSpPr>
            <a:spLocks noGrp="1"/>
          </p:cNvSpPr>
          <p:nvPr>
            <p:ph idx="1"/>
          </p:nvPr>
        </p:nvSpPr>
        <p:spPr/>
        <p:txBody>
          <a:bodyPr>
            <a:normAutofit/>
          </a:bodyPr>
          <a:lstStyle/>
          <a:p>
            <a:pPr algn="just"/>
            <a:r>
              <a:rPr lang="el-GR" sz="1800" smtClean="0">
                <a:latin typeface="Comic Sans MS" pitchFamily="66" charset="0"/>
              </a:rPr>
              <a:t>Το «Ίδρυμα Μαριάννα Β. Βαρδινογιάννη» συνεργάζεται επίσημα με το «Robert F. Kennedy Human Rights» από το 2013, ενώ στηρίζει το έργο του από το 2002.</a:t>
            </a:r>
          </a:p>
          <a:p>
            <a:r>
              <a:rPr lang="el-GR" sz="1800" smtClean="0">
                <a:latin typeface="Comic Sans MS" pitchFamily="66" charset="0"/>
              </a:rPr>
              <a:t>Στο βιβλίο του Προγράμματος  στην ελληνική  έκδοση του περιλαμβάνονται οι εξής υπέρμαχοι των ανθρωπίνων δικαιωμάτων:</a:t>
            </a:r>
          </a:p>
          <a:p>
            <a:r>
              <a:rPr lang="en-US" sz="1800" b="1" smtClean="0">
                <a:latin typeface="Comic Sans MS" pitchFamily="66" charset="0"/>
              </a:rPr>
              <a:t>Frederic Willem De Klerk</a:t>
            </a:r>
          </a:p>
          <a:p>
            <a:r>
              <a:rPr lang="en-US" sz="1800" b="1" smtClean="0">
                <a:latin typeface="Comic Sans MS" pitchFamily="66" charset="0"/>
              </a:rPr>
              <a:t>Shirin Ebadi</a:t>
            </a:r>
          </a:p>
          <a:p>
            <a:r>
              <a:rPr lang="en-US" sz="1800" b="1" smtClean="0">
                <a:latin typeface="Comic Sans MS" pitchFamily="66" charset="0"/>
              </a:rPr>
              <a:t>Mohamed El Baradei</a:t>
            </a:r>
          </a:p>
          <a:p>
            <a:r>
              <a:rPr lang="en-US" sz="1800" b="1" smtClean="0">
                <a:latin typeface="Comic Sans MS" pitchFamily="66" charset="0"/>
              </a:rPr>
              <a:t>Jose Ramos-Horta</a:t>
            </a:r>
          </a:p>
          <a:p>
            <a:r>
              <a:rPr lang="en-US" sz="1800" b="1" smtClean="0">
                <a:latin typeface="Comic Sans MS" pitchFamily="66" charset="0"/>
              </a:rPr>
              <a:t>Oscar Arias Sanchez</a:t>
            </a:r>
          </a:p>
          <a:p>
            <a:r>
              <a:rPr lang="en-US" sz="1800" b="1" smtClean="0">
                <a:latin typeface="Comic Sans MS" pitchFamily="66" charset="0"/>
              </a:rPr>
              <a:t>Barack Obama</a:t>
            </a:r>
          </a:p>
          <a:p>
            <a:r>
              <a:rPr lang="en-US" sz="1800" b="1" smtClean="0">
                <a:latin typeface="Comic Sans MS" pitchFamily="66" charset="0"/>
              </a:rPr>
              <a:t>Muhammad Yunus</a:t>
            </a:r>
          </a:p>
          <a:p>
            <a:r>
              <a:rPr lang="en-US" sz="1800" b="1" smtClean="0">
                <a:latin typeface="Comic Sans MS" pitchFamily="66" charset="0"/>
              </a:rPr>
              <a:t>Malala Yousafzai</a:t>
            </a:r>
          </a:p>
          <a:p>
            <a:pPr algn="just"/>
            <a:endParaRPr lang="el-GR" sz="1800">
              <a:latin typeface="Comic Sans MS" pitchFamily="66" charset="0"/>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28596" y="428604"/>
            <a:ext cx="8229600" cy="1143000"/>
          </a:xfrm>
        </p:spPr>
        <p:txBody>
          <a:bodyPr>
            <a:noAutofit/>
          </a:bodyPr>
          <a:lstStyle/>
          <a:p>
            <a:pPr algn="ctr"/>
            <a:r>
              <a:rPr lang="el-GR" sz="4400" b="1" smtClean="0">
                <a:latin typeface="Comic Sans MS" pitchFamily="66" charset="0"/>
              </a:rPr>
              <a:t>Η ΕΠΙΛΟΓΗ ΜΑΣ:</a:t>
            </a:r>
            <a:br>
              <a:rPr lang="el-GR" sz="4400" b="1" smtClean="0">
                <a:latin typeface="Comic Sans MS" pitchFamily="66" charset="0"/>
              </a:rPr>
            </a:br>
            <a:r>
              <a:rPr lang="en-US" sz="4400" b="1" smtClean="0">
                <a:latin typeface="Comic Sans MS" pitchFamily="66" charset="0"/>
              </a:rPr>
              <a:t>Mohamed El Baradei</a:t>
            </a:r>
            <a:endParaRPr lang="el-GR" sz="4400" b="1">
              <a:latin typeface="Comic Sans MS" pitchFamily="66" charset="0"/>
            </a:endParaRPr>
          </a:p>
        </p:txBody>
      </p:sp>
      <p:sp>
        <p:nvSpPr>
          <p:cNvPr id="3" name="2 - Θέση περιεχομένου"/>
          <p:cNvSpPr>
            <a:spLocks noGrp="1"/>
          </p:cNvSpPr>
          <p:nvPr>
            <p:ph idx="1"/>
          </p:nvPr>
        </p:nvSpPr>
        <p:spPr/>
        <p:txBody>
          <a:bodyPr>
            <a:normAutofit/>
          </a:bodyPr>
          <a:lstStyle/>
          <a:p>
            <a:pPr algn="just">
              <a:buNone/>
            </a:pPr>
            <a:r>
              <a:rPr lang="el-GR" sz="2400" smtClean="0">
                <a:latin typeface="Comic Sans MS" pitchFamily="66" charset="0"/>
              </a:rPr>
              <a:t>Αφορμές για την επιλογή μας αυτή ήταν:</a:t>
            </a:r>
          </a:p>
          <a:p>
            <a:pPr algn="just"/>
            <a:endParaRPr lang="el-GR" sz="2400" smtClean="0">
              <a:latin typeface="Comic Sans MS" pitchFamily="66" charset="0"/>
            </a:endParaRPr>
          </a:p>
          <a:p>
            <a:pPr algn="just"/>
            <a:r>
              <a:rPr lang="el-GR" sz="2400" smtClean="0">
                <a:latin typeface="Comic Sans MS" pitchFamily="66" charset="0"/>
              </a:rPr>
              <a:t>Ο πόλεμος στην Ουκρανία και η πυρηνική απειλή.</a:t>
            </a:r>
          </a:p>
          <a:p>
            <a:pPr algn="just"/>
            <a:r>
              <a:rPr lang="el-GR" sz="2400" smtClean="0">
                <a:latin typeface="Comic Sans MS" pitchFamily="66" charset="0"/>
              </a:rPr>
              <a:t> Στην καθημερινή μας ζωή συνυπάρχουμε με τις ακτινοβολίες, καθώς μας περιβάλλουν φυσικές και τεχνητές πηγές ακτινοβόλησης.</a:t>
            </a:r>
          </a:p>
          <a:p>
            <a:pPr algn="just"/>
            <a:r>
              <a:rPr lang="el-GR" sz="2400" smtClean="0">
                <a:latin typeface="Comic Sans MS" pitchFamily="66" charset="0"/>
              </a:rPr>
              <a:t>Στην ύλη των μαθημάτων Αρχές Μηχανολογίας της Ά ΕΠΑ.Λ και Στοιχεία Τεχνικής Θερμοδυναμικής του τμήματος ΄Β μηχανολόγων περιέχονται οι ενότητες των ανανεώσιμων πηγών ενέργειας και των καυσίμων.</a:t>
            </a:r>
            <a:endParaRPr lang="el-GR" sz="2400">
              <a:latin typeface="Comic Sans MS" pitchFamily="66" charset="0"/>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1026" name="Picture 2" descr="https://mvvfoundation.gr/wp-content/uploads/2018/05/mohammed-edbaradei-page.png"/>
          <p:cNvPicPr>
            <a:picLocks noChangeAspect="1" noChangeArrowheads="1"/>
          </p:cNvPicPr>
          <p:nvPr/>
        </p:nvPicPr>
        <p:blipFill>
          <a:blip r:embed="rId2"/>
          <a:stretch>
            <a:fillRect/>
          </a:stretch>
        </p:blipFill>
        <p:spPr bwMode="auto">
          <a:xfrm>
            <a:off x="0" y="1214422"/>
            <a:ext cx="9144000" cy="5643578"/>
          </a:xfrm>
          <a:prstGeom prst="rect">
            <a:avLst/>
          </a:prstGeom>
          <a:noFill/>
        </p:spPr>
      </p:pic>
      <p:sp>
        <p:nvSpPr>
          <p:cNvPr id="3" name="2 - TextBox"/>
          <p:cNvSpPr txBox="1"/>
          <p:nvPr/>
        </p:nvSpPr>
        <p:spPr>
          <a:xfrm>
            <a:off x="928662" y="428604"/>
            <a:ext cx="7072362" cy="400110"/>
          </a:xfrm>
          <a:prstGeom prst="rect">
            <a:avLst/>
          </a:prstGeom>
          <a:noFill/>
        </p:spPr>
        <p:txBody>
          <a:bodyPr wrap="square" rtlCol="0">
            <a:spAutoFit/>
          </a:bodyPr>
          <a:lstStyle/>
          <a:p>
            <a:pPr algn="ctr"/>
            <a:r>
              <a:rPr lang="el-GR" sz="2000" b="1" smtClean="0">
                <a:latin typeface="Comic Sans MS" pitchFamily="66" charset="0"/>
              </a:rPr>
              <a:t>Τόσο επίκαιρα τα λόγια του και σημαία για όλους μας!! </a:t>
            </a:r>
            <a:endParaRPr lang="el-GR" sz="2000" b="1">
              <a:latin typeface="Comic Sans MS" pitchFamily="66" charset="0"/>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2 - Θέση περιεχομένου"/>
          <p:cNvSpPr>
            <a:spLocks noGrp="1"/>
          </p:cNvSpPr>
          <p:nvPr>
            <p:ph idx="1"/>
          </p:nvPr>
        </p:nvSpPr>
        <p:spPr>
          <a:xfrm>
            <a:off x="142844" y="2857496"/>
            <a:ext cx="8858312" cy="3889054"/>
          </a:xfrm>
        </p:spPr>
        <p:txBody>
          <a:bodyPr>
            <a:normAutofit/>
          </a:bodyPr>
          <a:lstStyle/>
          <a:p>
            <a:pPr algn="just"/>
            <a:r>
              <a:rPr lang="el-GR" sz="1600" smtClean="0">
                <a:latin typeface="Comic Sans MS" pitchFamily="66" charset="0"/>
              </a:rPr>
              <a:t>Ο Μοχάμεντ Μουσταφά Ελ Μπαραντέι γεννήθηκε στις 17 Ιουνίου 1942) είναι Αιγύπτιος νομικός και διπλωμάτης που υπηρέτησε ως αντιπρόεδρος της Αιγύπτου σε προσωρινή βάση από τις 14 Ιουλίου 2013 μέχρι την παραίτησή του στις 14 Αυγούστου 2013. </a:t>
            </a:r>
          </a:p>
          <a:p>
            <a:pPr algn="just"/>
            <a:r>
              <a:rPr lang="el-GR" sz="1700" smtClean="0">
                <a:latin typeface="Comic Sans MS" pitchFamily="66" charset="0"/>
              </a:rPr>
              <a:t>Διετέλεσε Γενικός Διευθυντής του Διεθνούς Οργανισμού Ατομικής Ενέργειας </a:t>
            </a:r>
            <a:r>
              <a:rPr lang="el-GR" sz="1700" smtClean="0">
                <a:latin typeface="Comic Sans MS" pitchFamily="66" charset="0"/>
                <a:hlinkClick r:id="rId2"/>
              </a:rPr>
              <a:t>(ΔΟΑΕ)</a:t>
            </a:r>
            <a:r>
              <a:rPr lang="el-GR" sz="1700" smtClean="0">
                <a:latin typeface="Comic Sans MS" pitchFamily="66" charset="0"/>
              </a:rPr>
              <a:t>, ενός διακυβερνητικού οργανισμού υπό την αιγίδα των Ηνωμένων Εθνών, από το 1997 έως το 2009. Στο τέλος της θητείας του διορίστηκε «Επίτιμος Γενικός Διευθυντής του Διεθνούς Οργανισμού Ατομικής Ενέργειας». Ο ίδιος και ο ΔΟΑΕ βραβεύτηκαν από κοινού με το βραβείο</a:t>
            </a:r>
            <a:r>
              <a:rPr lang="el-GR" sz="1700" smtClean="0">
                <a:latin typeface="Comic Sans MS" pitchFamily="66" charset="0"/>
                <a:hlinkClick r:id="rId3" tooltip="Nobel Peace Prize"/>
              </a:rPr>
              <a:t> </a:t>
            </a:r>
            <a:r>
              <a:rPr lang="el-GR" sz="1700" smtClean="0">
                <a:latin typeface="Comic Sans MS" pitchFamily="66" charset="0"/>
              </a:rPr>
              <a:t>Νόμπελ Ειρήνης το 2005 «για τις προσπάθειές τους να αποτρέψουν τη χρήση της πυρηνικής ενέργειας για στρατιωτικούς σκοπούς και να διασφαλίσουν ότι η πυρηνική ενέργεια για ειρηνικούς σκοπούς χρησιμοποιείται με τον ασφαλέστερο δυνατό τρόπο».  Ο Ελ Μπαραντέι παρουσιάστηκε επίσης στον δυτικό τύπο σχετικά με την πολιτική στην Αίγυπτο, ιδιαίτερα την επανάσταση του 2011 που ανέτρεψε τον πρόεδρο Χόσνι Μουμπάρακ και το αιγυπτιακό πραξικόπημα του 2013.</a:t>
            </a:r>
          </a:p>
          <a:p>
            <a:endParaRPr lang="el-GR"/>
          </a:p>
        </p:txBody>
      </p:sp>
      <p:pic>
        <p:nvPicPr>
          <p:cNvPr id="4" name="3 - Εικόνα" descr="Μοχάμεντ ελ-Μπαραντέι.jpg">
            <a:hlinkClick r:id="rId5"/>
          </p:cNvPr>
          <p:cNvPicPr/>
          <p:nvPr/>
        </p:nvPicPr>
        <p:blipFill>
          <a:blip r:embed="rId4"/>
          <a:stretch>
            <a:fillRect/>
          </a:stretch>
        </p:blipFill>
        <p:spPr bwMode="auto">
          <a:xfrm>
            <a:off x="3286116" y="357166"/>
            <a:ext cx="2071702" cy="2500306"/>
          </a:xfrm>
          <a:prstGeom prst="rect">
            <a:avLst/>
          </a:prstGeom>
          <a:noFill/>
          <a:ln w="9525">
            <a:noFill/>
            <a:miter lim="800000"/>
          </a:ln>
        </p:spPr>
      </p:pic>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714348" y="571480"/>
            <a:ext cx="7858180" cy="1500190"/>
          </a:xfrm>
        </p:spPr>
        <p:txBody>
          <a:bodyPr>
            <a:normAutofit fontScale="90000"/>
          </a:bodyPr>
          <a:lstStyle/>
          <a:p>
            <a:br>
              <a:rPr lang="el-GR" sz="5400" smtClean="0">
                <a:latin typeface="Comic Sans MS" pitchFamily="66" charset="0"/>
              </a:rPr>
            </a:br>
            <a:r>
              <a:rPr lang="el-GR" sz="5400" b="1" smtClean="0">
                <a:latin typeface="Comic Sans MS" pitchFamily="66" charset="0"/>
              </a:rPr>
              <a:t> </a:t>
            </a:r>
            <a:br>
              <a:rPr lang="en-US" sz="5400" b="1" smtClean="0">
                <a:latin typeface="Comic Sans MS" pitchFamily="66" charset="0"/>
              </a:rPr>
            </a:br>
            <a:r>
              <a:rPr lang="el-GR" sz="2200" smtClean="0">
                <a:latin typeface="Comic Sans MS" pitchFamily="66" charset="0"/>
              </a:rPr>
              <a:t>Προς</a:t>
            </a:r>
            <a:r>
              <a:rPr lang="en-US" sz="2200" smtClean="0">
                <a:latin typeface="Comic Sans MS" pitchFamily="66" charset="0"/>
              </a:rPr>
              <a:t> </a:t>
            </a:r>
            <a:r>
              <a:rPr lang="el-GR" sz="2200" smtClean="0">
                <a:latin typeface="Comic Sans MS" pitchFamily="66" charset="0"/>
              </a:rPr>
              <a:t>έναν ασφαλέστερο κόσμο</a:t>
            </a:r>
            <a:r>
              <a:rPr lang="en-US" sz="2200" smtClean="0">
                <a:latin typeface="Comic Sans MS" pitchFamily="66" charset="0"/>
              </a:rPr>
              <a:t> </a:t>
            </a:r>
            <a:r>
              <a:rPr lang="el-GR" sz="2200" smtClean="0">
                <a:latin typeface="Comic Sans MS" pitchFamily="66" charset="0"/>
              </a:rPr>
              <a:t>του Γενικού Διευθυντή του ΔΟΑΕ</a:t>
            </a:r>
            <a:br>
              <a:rPr lang="en-US" sz="2200" smtClean="0">
                <a:latin typeface="Comic Sans MS" pitchFamily="66" charset="0"/>
              </a:rPr>
            </a:br>
            <a:r>
              <a:rPr lang="el-GR" sz="2200" smtClean="0">
                <a:latin typeface="Comic Sans MS" pitchFamily="66" charset="0"/>
              </a:rPr>
              <a:t> </a:t>
            </a:r>
            <a:br>
              <a:rPr lang="en-US" sz="2200" smtClean="0">
                <a:latin typeface="Comic Sans MS" pitchFamily="66" charset="0"/>
              </a:rPr>
            </a:br>
            <a:r>
              <a:rPr lang="el-GR" sz="2200" smtClean="0">
                <a:latin typeface="Comic Sans MS" pitchFamily="66" charset="0"/>
              </a:rPr>
              <a:t>Δρ Sharp ElBaradei</a:t>
            </a:r>
            <a:endParaRPr lang="el-GR" sz="2200">
              <a:latin typeface="Comic Sans MS" pitchFamily="66" charset="0"/>
            </a:endParaRPr>
          </a:p>
        </p:txBody>
      </p:sp>
      <p:sp>
        <p:nvSpPr>
          <p:cNvPr id="3" name="2 - Θέση περιεχομένου"/>
          <p:cNvSpPr>
            <a:spLocks noGrp="1"/>
          </p:cNvSpPr>
          <p:nvPr>
            <p:ph idx="1"/>
          </p:nvPr>
        </p:nvSpPr>
        <p:spPr>
          <a:xfrm>
            <a:off x="428596" y="2357430"/>
            <a:ext cx="8229600" cy="4389120"/>
          </a:xfrm>
        </p:spPr>
        <p:txBody>
          <a:bodyPr/>
          <a:lstStyle/>
          <a:p>
            <a:pPr algn="just"/>
            <a:r>
              <a:rPr lang="el-GR" sz="1600" smtClean="0">
                <a:latin typeface="Comic Sans MS" pitchFamily="66" charset="0"/>
              </a:rPr>
              <a:t>Η ίδια η ύπαρξη πυρηνικών όπλων οδηγεί στην καταδίωξή τους. Θεωρούνται πηγή παγκόσμιας επιρροής και εκτιμώνται για το αντιληπτό αποτρεπτικό τους αποτέλεσμα. Και όσο κάποιες χώρες τα κατέχουν (ή προστατεύονται από αυτά σε συμμαχίες) και άλλες όχι, αυτή η ασυμμετρία γεννά χρόνια παγκόσμια ανασφάλεια.</a:t>
            </a:r>
          </a:p>
          <a:p>
            <a:pPr algn="just">
              <a:buNone/>
            </a:pPr>
            <a:endParaRPr lang="en-US" sz="1600" smtClean="0">
              <a:latin typeface="Comic Sans MS" pitchFamily="66" charset="0"/>
            </a:endParaRPr>
          </a:p>
          <a:p>
            <a:pPr algn="just"/>
            <a:r>
              <a:rPr lang="el-GR" sz="1600" smtClean="0">
                <a:latin typeface="Comic Sans MS" pitchFamily="66" charset="0"/>
              </a:rPr>
              <a:t>Ανησυχώ, αλλά ελπίζω επίσης. Ελπίζω ότι μια παρενέργεια της παγκοσμιοποίησης θα είναι η διαρκής συνειδητοποίηση ότι υπάρχει μόνο μία ανθρώπινη φυλή, στην οποία ανήκουμε όλοι. Ελπίζω ότι οι δυναμικοί ηγέτες εντός των εθνικών κυβερνήσεων, των διεθνών οργανισμών και της κοινωνίας των πολιτών θα προχωρήσουν με το όραμα, την ακεραιότητα και τη βούληση να αντιστρέψουν την αδράνεια του φόβου και της ανασφάλειας. Ελπίζω ότι μπορούμε όλοι να συμφωνήσουμε να καθίσουμε μαζί, και να ξεκινήσουμε από την αρχή.</a:t>
            </a:r>
          </a:p>
          <a:p>
            <a:endParaRPr lang="el-G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28596" y="857232"/>
            <a:ext cx="8229600" cy="438896"/>
          </a:xfrm>
        </p:spPr>
        <p:txBody>
          <a:bodyPr>
            <a:normAutofit/>
          </a:bodyPr>
          <a:lstStyle/>
          <a:p>
            <a:r>
              <a:rPr lang="el-GR" sz="2400" b="1" smtClean="0">
                <a:latin typeface="Comic Sans MS" pitchFamily="66" charset="0"/>
              </a:rPr>
              <a:t>Πολυεθνικός έλεγχος του κύκλου του πυρηνικού καυσίμου</a:t>
            </a:r>
            <a:endParaRPr lang="el-GR" sz="2400" b="1">
              <a:latin typeface="Comic Sans MS" pitchFamily="66" charset="0"/>
            </a:endParaRPr>
          </a:p>
        </p:txBody>
      </p:sp>
      <p:sp>
        <p:nvSpPr>
          <p:cNvPr id="3" name="2 - Θέση περιεχομένου"/>
          <p:cNvSpPr>
            <a:spLocks noGrp="1"/>
          </p:cNvSpPr>
          <p:nvPr>
            <p:ph idx="1"/>
          </p:nvPr>
        </p:nvSpPr>
        <p:spPr>
          <a:xfrm>
            <a:off x="142844" y="1857364"/>
            <a:ext cx="8786874" cy="4714908"/>
          </a:xfrm>
        </p:spPr>
        <p:txBody>
          <a:bodyPr>
            <a:normAutofit/>
          </a:bodyPr>
          <a:lstStyle/>
          <a:p>
            <a:pPr algn="just" fontAlgn="base"/>
            <a:r>
              <a:rPr lang="el-GR" sz="1600" smtClean="0">
                <a:latin typeface="Comic Sans MS" pitchFamily="66" charset="0"/>
              </a:rPr>
              <a:t>Το 2003, ο ElBaradei περιέγραψε την ιδέα του για το μέλλον του κύκλου του </a:t>
            </a:r>
            <a:r>
              <a:rPr lang="el-GR" sz="1600" b="1" smtClean="0">
                <a:latin typeface="Comic Sans MS" pitchFamily="66" charset="0"/>
                <a:hlinkClick r:id="rId2" tooltip="Nuclear fuel cycle"/>
              </a:rPr>
              <a:t>πυρηνικού</a:t>
            </a:r>
            <a:r>
              <a:rPr lang="el-GR" sz="1600" smtClean="0">
                <a:latin typeface="Comic Sans MS" pitchFamily="66" charset="0"/>
                <a:hlinkClick r:id="rId2" tooltip="Nuclear fuel cycle"/>
              </a:rPr>
              <a:t> </a:t>
            </a:r>
            <a:r>
              <a:rPr lang="el-GR" sz="1600" b="1" smtClean="0">
                <a:latin typeface="Comic Sans MS" pitchFamily="66" charset="0"/>
                <a:hlinkClick r:id="rId2" tooltip="Nuclear fuel cycle"/>
              </a:rPr>
              <a:t>καυσίμου</a:t>
            </a:r>
            <a:r>
              <a:rPr lang="el-GR" sz="1600" b="1" smtClean="0">
                <a:latin typeface="Comic Sans MS" pitchFamily="66" charset="0"/>
              </a:rPr>
              <a:t>.</a:t>
            </a:r>
            <a:r>
              <a:rPr lang="el-GR" sz="1600" smtClean="0">
                <a:latin typeface="Comic Sans MS" pitchFamily="66" charset="0"/>
              </a:rPr>
              <a:t> Η πρότασή του ήταν να «περιοριστεί η επεξεργασία υλικού που μπορεί να χρησιμοποιηθεί από όπλα σε πολιτικά πυρηνικά προγράμματα, καθώς και η παραγωγή νέου υλικού, συμφωνώντας να περιορίσει αυτές τις επιχειρήσεις αποκλειστικά σε εγκαταστάσεις υπό πολυεθνικό έλεγχο». Επίσης, «θα πρέπει να αναπτυχθούν συστήματα πυρηνικής ενέργειας που, εκ σχεδιασμού, αποφεύγουν τη χρήση υλικών που μπορούν να εφαρμοστούν άμεσα στην κατασκευή πυρηνικών όπλων». Κατέληξε λέγοντας ότι «σημαντικά πλεονεκτήματα θα προκύψουν από τη διεθνή συνεργασία σε αυτά τα στάδια του κύκλου πυρηνικών καυσίμων. Αυτές οι πρωτοβουλίες δεν θα προσθέσουν απλώς περισσότερους ελέγχους μη διάδοσης, για να περιορίσουν την πρόσβαση σε πυρηνικό υλικό που μπορεί να χρησιμοποιηθεί με όπλα· Θα παρέχουν επίσης πρόσβαση στα οφέλη της πυρηνικής τεχνολογίας για περισσότερους ανθρώπους σε περισσότερες χώρες». </a:t>
            </a:r>
          </a:p>
          <a:p>
            <a:pPr algn="just" fontAlgn="base"/>
            <a:r>
              <a:rPr lang="el-GR" sz="1600" smtClean="0">
                <a:latin typeface="Comic Sans MS" pitchFamily="66" charset="0"/>
              </a:rPr>
              <a:t>Τα κράτη που δεν διαθέτουν πυρηνικά όπλα ήταν απρόθυμα να αγκαλιάσουν αυτές τις προτάσεις λόγω της αντίληψης ότι τα εμπορικά ή στρατηγικά συμφέροντα των κρατών που διαθέτουν πυρηνικά όπλα παρακινούν τις προτάσεις, της αντίληψης ότι οι προτάσεις παράγουν εξάρτηση από περιορισμένο αριθμό προμηθευτών πυρηνικών καυσίμων και της ανησυχίας ότι η πρόταση περιορίζει το αναφαίρετο δικαίωμά τους να χρησιμοποιούν πυρηνική ενέργεια για ειρηνικούς σκοπούς. </a:t>
            </a:r>
            <a:endParaRPr lang="el-GR" sz="1600">
              <a:latin typeface="Comic Sans MS" pitchFamily="66" charset="0"/>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500034" y="642918"/>
            <a:ext cx="8229600" cy="581772"/>
          </a:xfrm>
        </p:spPr>
        <p:txBody>
          <a:bodyPr>
            <a:normAutofit fontScale="90000"/>
          </a:bodyPr>
          <a:lstStyle/>
          <a:p>
            <a:pPr algn="ctr"/>
            <a:br>
              <a:rPr lang="el-GR" b="1" smtClean="0"/>
            </a:br>
            <a:r>
              <a:rPr lang="el-GR" sz="5400" b="1" smtClean="0">
                <a:latin typeface="Comic Sans MS" pitchFamily="66" charset="0"/>
              </a:rPr>
              <a:t> </a:t>
            </a:r>
            <a:r>
              <a:rPr lang="el-GR" sz="3600" b="1" smtClean="0">
                <a:latin typeface="Comic Sans MS" pitchFamily="66" charset="0"/>
              </a:rPr>
              <a:t>Βραβείο Νόμπελ Ειρήνης</a:t>
            </a:r>
            <a:endParaRPr lang="el-GR" sz="3600"/>
          </a:p>
        </p:txBody>
      </p:sp>
      <p:sp>
        <p:nvSpPr>
          <p:cNvPr id="3" name="2 - Θέση περιεχομένου"/>
          <p:cNvSpPr>
            <a:spLocks noGrp="1"/>
          </p:cNvSpPr>
          <p:nvPr>
            <p:ph idx="1"/>
          </p:nvPr>
        </p:nvSpPr>
        <p:spPr>
          <a:xfrm>
            <a:off x="214282" y="4286256"/>
            <a:ext cx="8715436" cy="2286016"/>
          </a:xfrm>
        </p:spPr>
        <p:txBody>
          <a:bodyPr>
            <a:normAutofit/>
          </a:bodyPr>
          <a:lstStyle/>
          <a:p>
            <a:pPr algn="just"/>
            <a:r>
              <a:rPr lang="el-GR" sz="1600" b="1" smtClean="0">
                <a:latin typeface="Comic Sans MS" pitchFamily="66" charset="0"/>
              </a:rPr>
              <a:t>Το βραβείο Νόμπελ Ειρήνης</a:t>
            </a:r>
            <a:r>
              <a:rPr lang="el-GR" sz="1600" smtClean="0">
                <a:latin typeface="Comic Sans MS" pitchFamily="66" charset="0"/>
              </a:rPr>
              <a:t> (</a:t>
            </a:r>
            <a:r>
              <a:rPr lang="el-GR" sz="1600" b="1" smtClean="0">
                <a:latin typeface="Comic Sans MS" pitchFamily="66" charset="0"/>
                <a:hlinkClick r:id="rId2" tooltip="Swedish language"/>
              </a:rPr>
              <a:t>σουηδικά</a:t>
            </a:r>
            <a:r>
              <a:rPr lang="el-GR" sz="1600" smtClean="0">
                <a:latin typeface="Comic Sans MS" pitchFamily="66" charset="0"/>
              </a:rPr>
              <a:t> και </a:t>
            </a:r>
            <a:r>
              <a:rPr lang="el-GR" sz="1600" b="1" smtClean="0">
                <a:latin typeface="Comic Sans MS" pitchFamily="66" charset="0"/>
                <a:hlinkClick r:id="rId3" tooltip="Norwegian language"/>
              </a:rPr>
              <a:t>νορβηγικά</a:t>
            </a:r>
            <a:r>
              <a:rPr lang="el-GR" sz="1600" b="1" smtClean="0">
                <a:latin typeface="Comic Sans MS" pitchFamily="66" charset="0"/>
              </a:rPr>
              <a:t>:</a:t>
            </a:r>
            <a:r>
              <a:rPr lang="el-GR" sz="1600" smtClean="0">
                <a:latin typeface="Comic Sans MS" pitchFamily="66" charset="0"/>
              </a:rPr>
              <a:t> </a:t>
            </a:r>
            <a:r>
              <a:rPr lang="el-GR" sz="1600" i="1" smtClean="0">
                <a:latin typeface="Comic Sans MS" pitchFamily="66" charset="0"/>
              </a:rPr>
              <a:t>Nobels fredspris</a:t>
            </a:r>
            <a:r>
              <a:rPr lang="el-GR" sz="1600" smtClean="0">
                <a:latin typeface="Comic Sans MS" pitchFamily="66" charset="0"/>
              </a:rPr>
              <a:t>) είναι ένα από τα πέντε βραβεία </a:t>
            </a:r>
            <a:r>
              <a:rPr lang="el-GR" sz="1600" b="1" smtClean="0">
                <a:latin typeface="Comic Sans MS" pitchFamily="66" charset="0"/>
                <a:hlinkClick r:id="rId4" tooltip="Nobel Prize"/>
              </a:rPr>
              <a:t>Νόμπελ που</a:t>
            </a:r>
            <a:r>
              <a:rPr lang="el-GR" sz="1600" smtClean="0">
                <a:latin typeface="Comic Sans MS" pitchFamily="66" charset="0"/>
              </a:rPr>
              <a:t> καθιερώθηκαν με τη διαθήκη του Σουηδού βιομηχάνου, εφευρέτη και κατασκευαστή όπλων (στρατιωτικών όπλων και εξοπλισμού) </a:t>
            </a:r>
            <a:r>
              <a:rPr lang="el-GR" sz="1600" b="1" smtClean="0">
                <a:latin typeface="Comic Sans MS" pitchFamily="66" charset="0"/>
                <a:hlinkClick r:id="rId5" tooltip="Alfred Nobel"/>
              </a:rPr>
              <a:t>Alfred Nobel</a:t>
            </a:r>
            <a:r>
              <a:rPr lang="el-GR" sz="1600" smtClean="0">
                <a:latin typeface="Comic Sans MS" pitchFamily="66" charset="0"/>
              </a:rPr>
              <a:t>, μαζί με τα βραβεία </a:t>
            </a:r>
            <a:r>
              <a:rPr lang="el-GR" sz="1600" b="1" smtClean="0">
                <a:latin typeface="Comic Sans MS" pitchFamily="66" charset="0"/>
                <a:hlinkClick r:id="rId6" tooltip="Nobel Prize in Chemistry"/>
              </a:rPr>
              <a:t>στη Χημεία</a:t>
            </a:r>
            <a:r>
              <a:rPr lang="el-GR" sz="1600" smtClean="0">
                <a:latin typeface="Comic Sans MS" pitchFamily="66" charset="0"/>
              </a:rPr>
              <a:t>, τη </a:t>
            </a:r>
            <a:r>
              <a:rPr lang="el-GR" sz="1600" b="1" smtClean="0">
                <a:latin typeface="Comic Sans MS" pitchFamily="66" charset="0"/>
                <a:hlinkClick r:id="rId7" tooltip="Nobel Prize in Physics"/>
              </a:rPr>
              <a:t>Φυσική</a:t>
            </a:r>
            <a:r>
              <a:rPr lang="el-GR" sz="1600" smtClean="0">
                <a:latin typeface="Comic Sans MS" pitchFamily="66" charset="0"/>
              </a:rPr>
              <a:t>, τη </a:t>
            </a:r>
            <a:r>
              <a:rPr lang="el-GR" sz="1600" b="1" smtClean="0">
                <a:latin typeface="Comic Sans MS" pitchFamily="66" charset="0"/>
                <a:hlinkClick r:id="rId8" tooltip="Nobel Prize in Physiology or Medicine"/>
              </a:rPr>
              <a:t>Φυσιολογία ή την Ιατρική</a:t>
            </a:r>
            <a:r>
              <a:rPr lang="el-GR" sz="1600" smtClean="0">
                <a:latin typeface="Comic Sans MS" pitchFamily="66" charset="0"/>
              </a:rPr>
              <a:t> και </a:t>
            </a:r>
            <a:r>
              <a:rPr lang="el-GR" sz="1600" b="1" smtClean="0">
                <a:latin typeface="Comic Sans MS" pitchFamily="66" charset="0"/>
                <a:hlinkClick r:id="rId9" tooltip="Nobel Prize in Literature"/>
              </a:rPr>
              <a:t>τη Λογοτεχνία</a:t>
            </a:r>
            <a:r>
              <a:rPr lang="el-GR" sz="1600" smtClean="0">
                <a:latin typeface="Comic Sans MS" pitchFamily="66" charset="0"/>
              </a:rPr>
              <a:t>. Από τον Μάρτιο του 1901, απονέμεται ετησίως (με ορισμένες εξαιρέσεις) σε εκείνους που έχουν «κάνει το μεγαλύτερο ή το καλύτερο έργο για την αδελφοσύνη μεταξύ των εθνών, για την κατάργηση ή τη μείωση των μόνιμων στρατών και για τη διεξαγωγή και προώθηση συνεδρίων </a:t>
            </a:r>
            <a:r>
              <a:rPr lang="el-GR" sz="1600" b="1" smtClean="0">
                <a:latin typeface="Comic Sans MS" pitchFamily="66" charset="0"/>
                <a:hlinkClick r:id="rId10" tooltip="Peace congress"/>
              </a:rPr>
              <a:t>ειρήνης</a:t>
            </a:r>
            <a:r>
              <a:rPr lang="el-GR" sz="1600" smtClean="0">
                <a:latin typeface="Comic Sans MS" pitchFamily="66" charset="0"/>
              </a:rPr>
              <a:t>».  </a:t>
            </a:r>
            <a:r>
              <a:rPr lang="el-GR" sz="1600" i="1" smtClean="0">
                <a:latin typeface="Comic Sans MS" pitchFamily="66" charset="0"/>
              </a:rPr>
              <a:t>Το Λεξικό Σύγχρονης Ιστορίας της Οξφόρδης</a:t>
            </a:r>
            <a:r>
              <a:rPr lang="el-GR" sz="1600" smtClean="0">
                <a:latin typeface="Comic Sans MS" pitchFamily="66" charset="0"/>
              </a:rPr>
              <a:t> το περιγράφει ως «το πιο διάσημο βραβείο στον κόσμο». </a:t>
            </a:r>
            <a:endParaRPr lang="el-GR" sz="1600">
              <a:latin typeface="Comic Sans MS" pitchFamily="66" charset="0"/>
            </a:endParaRPr>
          </a:p>
        </p:txBody>
      </p:sp>
      <p:pic>
        <p:nvPicPr>
          <p:cNvPr id="4" name="3 - Εικόνα" descr="1933 Βραβείο Νόμπελ Ειρήνης απονέμεται στον Norman Angell.png"/>
          <p:cNvPicPr/>
          <p:nvPr/>
        </p:nvPicPr>
        <p:blipFill>
          <a:blip r:embed="rId11"/>
          <a:stretch>
            <a:fillRect/>
          </a:stretch>
        </p:blipFill>
        <p:spPr bwMode="auto">
          <a:xfrm>
            <a:off x="5572132" y="1357298"/>
            <a:ext cx="2095500" cy="2095500"/>
          </a:xfrm>
          <a:prstGeom prst="rect">
            <a:avLst/>
          </a:prstGeom>
          <a:noFill/>
          <a:ln w="9525">
            <a:noFill/>
            <a:miter lim="800000"/>
          </a:ln>
        </p:spPr>
      </p:pic>
      <p:sp>
        <p:nvSpPr>
          <p:cNvPr id="5" name="4 - Ορθογώνιο"/>
          <p:cNvSpPr/>
          <p:nvPr/>
        </p:nvSpPr>
        <p:spPr>
          <a:xfrm>
            <a:off x="5286380" y="3500438"/>
            <a:ext cx="2848472" cy="369332"/>
          </a:xfrm>
          <a:prstGeom prst="rect">
            <a:avLst/>
          </a:prstGeom>
        </p:spPr>
        <p:txBody>
          <a:bodyPr wrap="none">
            <a:spAutoFit/>
          </a:bodyPr>
          <a:lstStyle/>
          <a:p>
            <a:r>
              <a:rPr lang="el-GR" b="1" smtClean="0">
                <a:latin typeface="Comic Sans MS" pitchFamily="66" charset="0"/>
                <a:hlinkClick r:id="rId4"/>
              </a:rPr>
              <a:t>Βραβείο Νόμπελ Ειρήνης</a:t>
            </a:r>
            <a:endParaRPr lang="el-GR">
              <a:latin typeface="Comic Sans MS" pitchFamily="66" charset="0"/>
            </a:endParaRPr>
          </a:p>
        </p:txBody>
      </p:sp>
      <p:pic>
        <p:nvPicPr>
          <p:cNvPr id="6" name="5 - Εικόνα" descr="https://upload.wikimedia.org/wikipedia/commons/thumb/6/6e/AlfredNobel_adjusted.jpg/180px-AlfredNobel_adjusted.jpg"/>
          <p:cNvPicPr/>
          <p:nvPr/>
        </p:nvPicPr>
        <p:blipFill>
          <a:blip r:embed="rId12"/>
          <a:stretch>
            <a:fillRect/>
          </a:stretch>
        </p:blipFill>
        <p:spPr bwMode="auto">
          <a:xfrm>
            <a:off x="1500166" y="1285860"/>
            <a:ext cx="1714500" cy="2301240"/>
          </a:xfrm>
          <a:prstGeom prst="rect">
            <a:avLst/>
          </a:prstGeom>
          <a:noFill/>
          <a:ln w="9525">
            <a:noFill/>
            <a:miter lim="800000"/>
          </a:ln>
        </p:spPr>
      </p:pic>
      <p:sp>
        <p:nvSpPr>
          <p:cNvPr id="8" name="7 - TextBox"/>
          <p:cNvSpPr txBox="1"/>
          <p:nvPr/>
        </p:nvSpPr>
        <p:spPr>
          <a:xfrm>
            <a:off x="571472" y="3571876"/>
            <a:ext cx="3857652" cy="369332"/>
          </a:xfrm>
          <a:prstGeom prst="rect">
            <a:avLst/>
          </a:prstGeom>
          <a:noFill/>
        </p:spPr>
        <p:txBody>
          <a:bodyPr wrap="square" rtlCol="0">
            <a:spAutoFit/>
          </a:bodyPr>
          <a:lstStyle/>
          <a:p>
            <a:pPr algn="just"/>
            <a:r>
              <a:rPr lang="el-GR" b="1" smtClean="0">
                <a:latin typeface="Comic Sans MS" pitchFamily="66" charset="0"/>
                <a:hlinkClick r:id="rId5"/>
              </a:rPr>
              <a:t>Ο Άλφρεντ Μπέρνχαρντ Νόμπελ</a:t>
            </a:r>
            <a:r>
              <a:rPr lang="el-GR" smtClean="0"/>
              <a:t> </a:t>
            </a:r>
            <a:endParaRPr lang="el-G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285720" y="428604"/>
            <a:ext cx="8229600" cy="489790"/>
          </a:xfrm>
        </p:spPr>
        <p:txBody>
          <a:bodyPr>
            <a:normAutofit fontScale="90000"/>
          </a:bodyPr>
          <a:lstStyle/>
          <a:p>
            <a:r>
              <a:rPr lang="el-GR" sz="3200" b="1" smtClean="0">
                <a:latin typeface="Comic Sans MS" pitchFamily="66" charset="0"/>
              </a:rPr>
              <a:t>ΟΜΙΛΙΕΣ ΜΟΧΑΜΕΝΤ ΕΛ ΜΠΑΡΑΝΤΕΙ</a:t>
            </a:r>
            <a:endParaRPr lang="el-GR" sz="3200" b="1">
              <a:latin typeface="Comic Sans MS" pitchFamily="66" charset="0"/>
            </a:endParaRPr>
          </a:p>
        </p:txBody>
      </p:sp>
      <p:sp>
        <p:nvSpPr>
          <p:cNvPr id="3" name="2 - Θέση περιεχομένου"/>
          <p:cNvSpPr>
            <a:spLocks noGrp="1"/>
          </p:cNvSpPr>
          <p:nvPr>
            <p:ph idx="1"/>
          </p:nvPr>
        </p:nvSpPr>
        <p:spPr>
          <a:xfrm>
            <a:off x="214282" y="928670"/>
            <a:ext cx="8643998" cy="5715040"/>
          </a:xfrm>
        </p:spPr>
        <p:txBody>
          <a:bodyPr>
            <a:normAutofit/>
          </a:bodyPr>
          <a:lstStyle/>
          <a:p>
            <a:endParaRPr lang="el-GR" smtClean="0">
              <a:hlinkClick r:id="rId2"/>
            </a:endParaRPr>
          </a:p>
          <a:p>
            <a:r>
              <a:rPr lang="en-US" sz="1600" b="1" smtClean="0">
                <a:latin typeface="Comic Sans MS" pitchFamily="66" charset="0"/>
                <a:hlinkClick r:id="rId2"/>
              </a:rPr>
              <a:t>(102) Mohamed ElBaradei -- Spreading the Gospel – YouTube</a:t>
            </a:r>
            <a:endParaRPr lang="en-US" sz="1600" b="1" smtClean="0">
              <a:latin typeface="Comic Sans MS" pitchFamily="66" charset="0"/>
            </a:endParaRPr>
          </a:p>
          <a:p>
            <a:pPr>
              <a:buNone/>
            </a:pPr>
            <a:r>
              <a:rPr lang="el-GR" sz="1600" b="1" smtClean="0">
                <a:latin typeface="Comic Sans MS" pitchFamily="66" charset="0"/>
              </a:rPr>
              <a:t> Μιλά για τα πυρηνικά όπλα</a:t>
            </a:r>
            <a:endParaRPr lang="en-US" sz="1600" b="1" smtClean="0">
              <a:latin typeface="Comic Sans MS" pitchFamily="66" charset="0"/>
            </a:endParaRPr>
          </a:p>
          <a:p>
            <a:pPr algn="just"/>
            <a:r>
              <a:rPr lang="en-US" sz="1600" b="1" smtClean="0">
                <a:latin typeface="Comic Sans MS" pitchFamily="66" charset="0"/>
                <a:hlinkClick r:id="rId3"/>
              </a:rPr>
              <a:t>(102) Mohamed ElBaradei On Iraq - Did he justify the war? – YouTube</a:t>
            </a:r>
            <a:endParaRPr lang="en-US" sz="1600" b="1" smtClean="0">
              <a:latin typeface="Comic Sans MS" pitchFamily="66" charset="0"/>
            </a:endParaRPr>
          </a:p>
          <a:p>
            <a:pPr algn="just">
              <a:buNone/>
            </a:pPr>
            <a:r>
              <a:rPr lang="en-US" sz="1600" b="1" smtClean="0">
                <a:latin typeface="Comic Sans MS" pitchFamily="66" charset="0"/>
              </a:rPr>
              <a:t> </a:t>
            </a:r>
            <a:r>
              <a:rPr lang="el-GR" sz="1600" b="1" smtClean="0">
                <a:latin typeface="Comic Sans MS" pitchFamily="66" charset="0"/>
              </a:rPr>
              <a:t>Μιλά για</a:t>
            </a:r>
            <a:r>
              <a:rPr lang="en-US" sz="1600" b="1" smtClean="0">
                <a:latin typeface="Comic Sans MS" pitchFamily="66" charset="0"/>
              </a:rPr>
              <a:t> </a:t>
            </a:r>
            <a:r>
              <a:rPr lang="el-GR" sz="1600" b="1" smtClean="0">
                <a:latin typeface="Comic Sans MS" pitchFamily="66" charset="0"/>
              </a:rPr>
              <a:t>το Ιράκ</a:t>
            </a:r>
          </a:p>
          <a:p>
            <a:pPr algn="just"/>
            <a:r>
              <a:rPr lang="en-US" sz="1600" b="1" smtClean="0">
                <a:latin typeface="Comic Sans MS" pitchFamily="66" charset="0"/>
                <a:hlinkClick r:id="rId4"/>
              </a:rPr>
              <a:t>The Nobel Peace Prize 2005 - Prize announcement (nobelprize.org)</a:t>
            </a:r>
            <a:endParaRPr lang="el-GR" sz="1600" b="1" smtClean="0">
              <a:latin typeface="Comic Sans MS" pitchFamily="66" charset="0"/>
            </a:endParaRPr>
          </a:p>
          <a:p>
            <a:pPr algn="just">
              <a:buNone/>
            </a:pPr>
            <a:r>
              <a:rPr lang="el-GR" sz="1600" b="1" smtClean="0">
                <a:latin typeface="Comic Sans MS" pitchFamily="66" charset="0"/>
              </a:rPr>
              <a:t>Ανακοίνωση του βραβείου Νόμπελ Ειρήνης 2005 στον Διεθνή Οργανισμό Ατομικής Ενέργειας (ΔΟΑΕ) και τον διευθυντή του Mohamed ElBaradei, που παρουσιάστηκε από τον καθηγητή Ole Danbolt Mjøs, Πρόεδρο της Νορβηγικής Επιτροπής Νόμπελ, στις 7 Οκτωβρίου 2005.</a:t>
            </a:r>
          </a:p>
          <a:p>
            <a:pPr algn="just"/>
            <a:r>
              <a:rPr lang="en-US" sz="1700" b="1" smtClean="0">
                <a:latin typeface="Comic Sans MS" pitchFamily="66" charset="0"/>
                <a:hlinkClick r:id="rId5"/>
              </a:rPr>
              <a:t>The Nobel Peace Prize Award Ceremony 2005 (nobelprize.org)</a:t>
            </a:r>
            <a:endParaRPr lang="el-GR" sz="1700" b="1" smtClean="0">
              <a:latin typeface="Comic Sans MS" pitchFamily="66" charset="0"/>
            </a:endParaRPr>
          </a:p>
          <a:p>
            <a:pPr algn="just">
              <a:buNone/>
            </a:pPr>
            <a:r>
              <a:rPr lang="el-GR" sz="1700" b="1" smtClean="0">
                <a:latin typeface="Comic Sans MS" pitchFamily="66" charset="0"/>
              </a:rPr>
              <a:t>Παρακολουθήστε τον Mohamed ElBaradei και τον Διεθνή Οργανισμό Ατομικής Ενέργειας (IAEA) να λαμβάνουν το μετάλλιο και το δίπλωμα του βραβείου Νόμπελ Ειρήνης κατά τη διάρκεια τελετών στο Δημαρχείο του Όσλο στη Νορβηγία, στις 10 Δεκεμβρίου 2005.</a:t>
            </a:r>
          </a:p>
          <a:p>
            <a:pPr algn="just"/>
            <a:r>
              <a:rPr lang="en-US" sz="1600" b="1" smtClean="0">
                <a:latin typeface="Comic Sans MS" pitchFamily="66" charset="0"/>
                <a:hlinkClick r:id="rId6"/>
              </a:rPr>
              <a:t>Mohamed ElBaradei - Nobel Lecture (nobelprize.org)</a:t>
            </a:r>
            <a:endParaRPr lang="el-GR" sz="1600" b="1" smtClean="0">
              <a:latin typeface="Comic Sans MS" pitchFamily="66" charset="0"/>
            </a:endParaRPr>
          </a:p>
          <a:p>
            <a:pPr algn="just">
              <a:buNone/>
            </a:pPr>
            <a:r>
              <a:rPr lang="el-GR" sz="1600" b="1" smtClean="0">
                <a:latin typeface="Comic Sans MS" pitchFamily="66" charset="0"/>
              </a:rPr>
              <a:t>Ο Mohamed ElBaradei πραγματοποίησε τη διάλεξή του για το Νόμπελ στις 10 Δεκεμβρίου 2005, στο Δημαρχείο του Όσλο, στη Νορβηγία. Παρουσιάστηκε από τον καθηγητή Ole Danbolt Mjøs, Πρόεδρο της Νορβηγικής Επιτροπής Νόμπελ.</a:t>
            </a:r>
            <a:endParaRPr lang="el-GR" sz="1600" b="1">
              <a:latin typeface="Comic Sans MS" pitchFamily="66" charset="0"/>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57200" y="704088"/>
            <a:ext cx="8229600" cy="867524"/>
          </a:xfrm>
        </p:spPr>
        <p:txBody>
          <a:bodyPr>
            <a:normAutofit/>
          </a:bodyPr>
          <a:lstStyle/>
          <a:p>
            <a:pPr algn="ctr"/>
            <a:r>
              <a:rPr lang="el-GR" sz="2000" b="1" smtClean="0">
                <a:latin typeface="Comic Sans MS" pitchFamily="66" charset="0"/>
              </a:rPr>
              <a:t>Αποσπάσματα ομιλίας από τη διάλεξή του για το Νόμπελ στις 10 Δεκεμβρίου 2005, στο Δημαρχείο του Όσλο, στη Νορβηγία </a:t>
            </a:r>
            <a:endParaRPr lang="el-GR" sz="2000" b="1">
              <a:latin typeface="Comic Sans MS" pitchFamily="66" charset="0"/>
            </a:endParaRPr>
          </a:p>
        </p:txBody>
      </p:sp>
      <p:sp>
        <p:nvSpPr>
          <p:cNvPr id="3" name="2 - Θέση περιεχομένου"/>
          <p:cNvSpPr>
            <a:spLocks noGrp="1"/>
          </p:cNvSpPr>
          <p:nvPr>
            <p:ph idx="1"/>
          </p:nvPr>
        </p:nvSpPr>
        <p:spPr>
          <a:xfrm>
            <a:off x="428596" y="2500306"/>
            <a:ext cx="8229600" cy="3636660"/>
          </a:xfrm>
        </p:spPr>
        <p:txBody>
          <a:bodyPr/>
          <a:lstStyle/>
          <a:p>
            <a:r>
              <a:rPr lang="en-US" smtClean="0">
                <a:hlinkClick r:id="rId2"/>
              </a:rPr>
              <a:t>(102) ElBaradei Nobel speech 1 of 2 </a:t>
            </a:r>
            <a:r>
              <a:rPr lang="en-US" smtClean="0">
                <a:hlinkClick r:id="rId3"/>
              </a:rPr>
              <a:t>–</a:t>
            </a:r>
            <a:r>
              <a:rPr lang="en-US" smtClean="0">
                <a:hlinkClick r:id="rId2"/>
              </a:rPr>
              <a:t> YouTube</a:t>
            </a:r>
            <a:endParaRPr lang="el-GR" smtClean="0"/>
          </a:p>
          <a:p>
            <a:pPr>
              <a:buNone/>
            </a:pPr>
            <a:r>
              <a:rPr lang="en-US" b="1" smtClean="0"/>
              <a:t>ElBaradei Nobel speech 1 of 2</a:t>
            </a:r>
          </a:p>
          <a:p>
            <a:pPr>
              <a:buNone/>
            </a:pPr>
            <a:endParaRPr lang="el-GR" smtClean="0">
              <a:hlinkClick r:id="rId3"/>
            </a:endParaRPr>
          </a:p>
          <a:p>
            <a:pPr>
              <a:buNone/>
            </a:pPr>
            <a:endParaRPr lang="el-GR" smtClean="0">
              <a:hlinkClick r:id="rId3"/>
            </a:endParaRPr>
          </a:p>
          <a:p>
            <a:r>
              <a:rPr lang="en-US" smtClean="0">
                <a:hlinkClick r:id="rId3"/>
              </a:rPr>
              <a:t>(102) ElBaradei Nobel speech 2 of 2 – YouTube</a:t>
            </a:r>
            <a:endParaRPr lang="el-GR" smtClean="0"/>
          </a:p>
          <a:p>
            <a:pPr>
              <a:buNone/>
            </a:pPr>
            <a:r>
              <a:rPr lang="en-US" b="1" smtClean="0"/>
              <a:t>ElBaradei Nobel speech 2 of 2</a:t>
            </a:r>
          </a:p>
          <a:p>
            <a:pPr>
              <a:buNone/>
            </a:pPr>
            <a:endParaRPr lang="el-G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28596" y="642918"/>
            <a:ext cx="8229600" cy="438896"/>
          </a:xfrm>
        </p:spPr>
        <p:txBody>
          <a:bodyPr>
            <a:normAutofit fontScale="90000"/>
          </a:bodyPr>
          <a:lstStyle/>
          <a:p>
            <a:pPr algn="ctr"/>
            <a:r>
              <a:rPr lang="el-GR" sz="2800" b="1" smtClean="0">
                <a:latin typeface="Comic Sans MS" pitchFamily="66" charset="0"/>
              </a:rPr>
              <a:t>Τεχνική συνεργασία και έλεγχος του καρκίνου</a:t>
            </a:r>
            <a:endParaRPr lang="el-GR" sz="2800" b="1">
              <a:latin typeface="Comic Sans MS" pitchFamily="66" charset="0"/>
            </a:endParaRPr>
          </a:p>
        </p:txBody>
      </p:sp>
      <p:sp>
        <p:nvSpPr>
          <p:cNvPr id="3" name="2 - Θέση περιεχομένου"/>
          <p:cNvSpPr>
            <a:spLocks noGrp="1"/>
          </p:cNvSpPr>
          <p:nvPr>
            <p:ph idx="1"/>
          </p:nvPr>
        </p:nvSpPr>
        <p:spPr>
          <a:xfrm>
            <a:off x="142844" y="1428736"/>
            <a:ext cx="8858312" cy="4857784"/>
          </a:xfrm>
        </p:spPr>
        <p:txBody>
          <a:bodyPr>
            <a:normAutofit fontScale="77500" lnSpcReduction="20000"/>
          </a:bodyPr>
          <a:lstStyle/>
          <a:p>
            <a:pPr algn="just" fontAlgn="base"/>
            <a:r>
              <a:rPr lang="el-GR" sz="2300" smtClean="0">
                <a:latin typeface="Comic Sans MS" pitchFamily="66" charset="0"/>
              </a:rPr>
              <a:t>Το έργο του ElBaradei δεν επικεντρώνεται μόνο στην πυρηνική επαλήθευση.</a:t>
            </a:r>
          </a:p>
          <a:p>
            <a:pPr algn="just" fontAlgn="base">
              <a:buNone/>
            </a:pPr>
            <a:r>
              <a:rPr lang="el-GR" sz="2300" smtClean="0">
                <a:latin typeface="Comic Sans MS" pitchFamily="66" charset="0"/>
              </a:rPr>
              <a:t>   Μια άλλη πολύ σημαντική πτυχή είναι η ανάπτυξη μέσω της πυρηνικής τεχνολογίας. Το 2004, ο Ελ Μπαραντέι χρηματοδότησε μια ολοκληρωμένη παγκόσμια πρωτοβουλία – το </a:t>
            </a:r>
            <a:r>
              <a:rPr lang="el-GR" sz="2300" b="1" smtClean="0">
                <a:latin typeface="Comic Sans MS" pitchFamily="66" charset="0"/>
                <a:hlinkClick r:id="rId2" tooltip="Programme of Action for Cancer Therapy"/>
              </a:rPr>
              <a:t>Πρόγραμμα Δράσης για τη Θεραπεία του Καρκίνου</a:t>
            </a:r>
            <a:r>
              <a:rPr lang="el-GR" sz="2300" smtClean="0">
                <a:latin typeface="Comic Sans MS" pitchFamily="66" charset="0"/>
              </a:rPr>
              <a:t> (PACT) – για την καταπολέμηση του καρκίνου. Σε μία από τις δηλώσεις του, ο Ελ Μπαραντέι δήλωσε: «Μια σιωπηλή κρίση στη θεραπεία του καρκίνου επιμένει στις αναπτυσσόμενες χώρες και εντείνεται κάθε χρόνο. Τουλάχιστον το 50 έως 60 τοις εκατό των θυμάτων καρκίνου μπορούν να επωφεληθούν από την ακτινοθεραπεία, αλλά οι περισσότερες αναπτυσσόμενες χώρες δεν διαθέτουν αρκετά μηχανήματα ακτινοθεραπείας ή επαρκή αριθμό εξειδικευμένων γιατρών και άλλων επαγγελματιών υγείας. Κατά το πρώτο έτος λειτουργίας του, το PACT παρείχε ικανότητα θεραπείας του καρκίνου σε επτά κράτη μέλη, χρησιμοποιώντας το μερίδιο του ΔΟΑΕ στο βραβείο Νόμπελ Ειρήνης του 2005. </a:t>
            </a:r>
          </a:p>
          <a:p>
            <a:pPr algn="just" fontAlgn="base"/>
            <a:r>
              <a:rPr lang="el-GR" sz="2300" smtClean="0">
                <a:latin typeface="Comic Sans MS" pitchFamily="66" charset="0"/>
              </a:rPr>
              <a:t>Στην ομιλία του στη Γενική Συνέλευση του 2008, ο Ελ Μπαραντέι είπε ότι «οι αναπτυξιακές δραστηριότητες παραμένουν στο επίκεντρο του έργου μας. Οι πόροι μας είναι από καιρό ανεπαρκείς για να συμβαδίσουν με τα αιτήματα για υποστήριξη και χρησιμοποιούμε όλο και περισσότερο εταιρικές σχέσεις με άλλους οργανισμούς, περιφερειακές συνεργασίες και υποστήριξη από χώρα σε χώρα. Τονίζω και πάλι ότι η τεχνική συνεργασία δεν αποτελεί διαπραγματευτικό χαρτί, μέρος μιας πολιτικής «ισορροπίας» μεταξύ των δραστηριοτήτων ανάπτυξης και διασφάλισης του οργανισμού.» </a:t>
            </a:r>
          </a:p>
          <a:p>
            <a:endParaRPr lang="el-G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1071538" y="1428736"/>
            <a:ext cx="6786610" cy="81706"/>
          </a:xfrm>
        </p:spPr>
        <p:txBody>
          <a:bodyPr>
            <a:normAutofit fontScale="90000"/>
          </a:bodyPr>
          <a:lstStyle/>
          <a:p>
            <a:pPr algn="ctr"/>
            <a:r>
              <a:rPr lang="el-GR" sz="3100" b="1" smtClean="0">
                <a:latin typeface="Comic Sans MS" pitchFamily="66" charset="0"/>
              </a:rPr>
              <a:t>Κατάλογος κρατών με πυρηνικά όπλα</a:t>
            </a:r>
            <a:br>
              <a:rPr lang="el-GR" b="1" smtClean="0"/>
            </a:br>
            <a:endParaRPr lang="el-GR"/>
          </a:p>
        </p:txBody>
      </p:sp>
      <p:sp>
        <p:nvSpPr>
          <p:cNvPr id="3" name="2 - Θέση περιεχομένου"/>
          <p:cNvSpPr>
            <a:spLocks noGrp="1"/>
          </p:cNvSpPr>
          <p:nvPr>
            <p:ph idx="1"/>
          </p:nvPr>
        </p:nvSpPr>
        <p:spPr>
          <a:xfrm>
            <a:off x="214282" y="3929066"/>
            <a:ext cx="8643998" cy="2752724"/>
          </a:xfrm>
        </p:spPr>
        <p:txBody>
          <a:bodyPr>
            <a:normAutofit/>
          </a:bodyPr>
          <a:lstStyle/>
          <a:p>
            <a:pPr algn="just" fontAlgn="base"/>
            <a:r>
              <a:rPr lang="el-GR" sz="1700" smtClean="0">
                <a:latin typeface="Comic Sans MS" pitchFamily="66" charset="0"/>
              </a:rPr>
              <a:t>Χάρτης των </a:t>
            </a:r>
            <a:r>
              <a:rPr lang="el-GR" sz="1700" smtClean="0">
                <a:latin typeface="Comic Sans MS" pitchFamily="66" charset="0"/>
                <a:hlinkClick r:id="rId2" tooltip="Nuclear weapon"/>
              </a:rPr>
              <a:t>κρατών με πυρηνικά όπλα</a:t>
            </a:r>
            <a:r>
              <a:rPr lang="el-GR" sz="1700" smtClean="0">
                <a:latin typeface="Comic Sans MS" pitchFamily="66" charset="0"/>
              </a:rPr>
              <a:t> του κόσμου  Κράτη που έχουν χαρακτηριστεί ως κράτη με πυρηνικά όπλα (</a:t>
            </a:r>
            <a:r>
              <a:rPr lang="el-GR" sz="1700" smtClean="0">
                <a:latin typeface="Comic Sans MS" pitchFamily="66" charset="0"/>
                <a:hlinkClick r:id="rId3" tooltip="China and weapons of mass destruction"/>
              </a:rPr>
              <a:t>Κίνα</a:t>
            </a:r>
            <a:r>
              <a:rPr lang="el-GR" sz="1700" smtClean="0">
                <a:latin typeface="Comic Sans MS" pitchFamily="66" charset="0"/>
              </a:rPr>
              <a:t>, </a:t>
            </a:r>
            <a:r>
              <a:rPr lang="el-GR" sz="1700" smtClean="0">
                <a:latin typeface="Comic Sans MS" pitchFamily="66" charset="0"/>
                <a:hlinkClick r:id="rId4" tooltip="France and weapons of mass destruction"/>
              </a:rPr>
              <a:t>Γαλλία</a:t>
            </a:r>
            <a:r>
              <a:rPr lang="el-GR" sz="1700" smtClean="0">
                <a:latin typeface="Comic Sans MS" pitchFamily="66" charset="0"/>
              </a:rPr>
              <a:t>, </a:t>
            </a:r>
            <a:r>
              <a:rPr lang="el-GR" sz="1700" smtClean="0">
                <a:latin typeface="Comic Sans MS" pitchFamily="66" charset="0"/>
                <a:hlinkClick r:id="rId5" tooltip="Russia and weapons of mass destruction"/>
              </a:rPr>
              <a:t>Ρωσία</a:t>
            </a:r>
            <a:r>
              <a:rPr lang="el-GR" sz="1700" smtClean="0">
                <a:latin typeface="Comic Sans MS" pitchFamily="66" charset="0"/>
              </a:rPr>
              <a:t>, </a:t>
            </a:r>
            <a:r>
              <a:rPr lang="el-GR" sz="1700" smtClean="0">
                <a:latin typeface="Comic Sans MS" pitchFamily="66" charset="0"/>
                <a:hlinkClick r:id="rId6" tooltip="Nuclear weapons and the United Kingdom"/>
              </a:rPr>
              <a:t>Ηνωμένο Βασίλειο</a:t>
            </a:r>
            <a:r>
              <a:rPr lang="el-GR" sz="1700" smtClean="0">
                <a:latin typeface="Comic Sans MS" pitchFamily="66" charset="0"/>
              </a:rPr>
              <a:t>, </a:t>
            </a:r>
            <a:r>
              <a:rPr lang="el-GR" sz="1700" smtClean="0">
                <a:latin typeface="Comic Sans MS" pitchFamily="66" charset="0"/>
                <a:hlinkClick r:id="rId7" tooltip="Nuclear weapons of the United States"/>
              </a:rPr>
              <a:t>Ηνωμένες Πολιτείες</a:t>
            </a:r>
            <a:r>
              <a:rPr lang="el-GR" sz="1700" smtClean="0">
                <a:latin typeface="Comic Sans MS" pitchFamily="66" charset="0"/>
              </a:rPr>
              <a:t>))</a:t>
            </a:r>
          </a:p>
          <a:p>
            <a:pPr algn="just" fontAlgn="base"/>
            <a:r>
              <a:rPr lang="el-GR" sz="1700" smtClean="0">
                <a:latin typeface="Comic Sans MS" pitchFamily="66" charset="0"/>
              </a:rPr>
              <a:t>  Άλλα κράτη με πυρηνικά όπλα (</a:t>
            </a:r>
            <a:r>
              <a:rPr lang="el-GR" sz="1700" smtClean="0">
                <a:latin typeface="Comic Sans MS" pitchFamily="66" charset="0"/>
                <a:hlinkClick r:id="rId8" tooltip="India and weapons of mass destruction"/>
              </a:rPr>
              <a:t>Ινδία</a:t>
            </a:r>
            <a:r>
              <a:rPr lang="el-GR" sz="1700" smtClean="0">
                <a:latin typeface="Comic Sans MS" pitchFamily="66" charset="0"/>
              </a:rPr>
              <a:t>, </a:t>
            </a:r>
            <a:r>
              <a:rPr lang="el-GR" sz="1700" smtClean="0">
                <a:latin typeface="Comic Sans MS" pitchFamily="66" charset="0"/>
                <a:hlinkClick r:id="rId9" tooltip="North Korea and weapons of mass destruction"/>
              </a:rPr>
              <a:t>Βόρεια Κορέα</a:t>
            </a:r>
            <a:r>
              <a:rPr lang="el-GR" sz="1700" smtClean="0">
                <a:latin typeface="Comic Sans MS" pitchFamily="66" charset="0"/>
              </a:rPr>
              <a:t>, </a:t>
            </a:r>
            <a:r>
              <a:rPr lang="el-GR" sz="1700" smtClean="0">
                <a:latin typeface="Comic Sans MS" pitchFamily="66" charset="0"/>
                <a:hlinkClick r:id="rId10" tooltip="Pakistan and weapons of mass destruction"/>
              </a:rPr>
              <a:t>Πακιστάν</a:t>
            </a:r>
            <a:r>
              <a:rPr lang="el-GR" sz="1700" smtClean="0">
                <a:latin typeface="Comic Sans MS" pitchFamily="66" charset="0"/>
              </a:rPr>
              <a:t>)</a:t>
            </a:r>
          </a:p>
          <a:p>
            <a:pPr algn="just" fontAlgn="base"/>
            <a:r>
              <a:rPr lang="el-GR" sz="1700" smtClean="0">
                <a:latin typeface="Comic Sans MS" pitchFamily="66" charset="0"/>
              </a:rPr>
              <a:t>  Άλλα κράτη που εικάζεται ότι έχουν πυρηνικά όπλα (</a:t>
            </a:r>
            <a:r>
              <a:rPr lang="el-GR" sz="1700" smtClean="0">
                <a:latin typeface="Comic Sans MS" pitchFamily="66" charset="0"/>
                <a:hlinkClick r:id="rId11" tooltip="Nuclear weapons and Israel"/>
              </a:rPr>
              <a:t>Ισραήλ</a:t>
            </a:r>
            <a:r>
              <a:rPr lang="el-GR" sz="1700" smtClean="0">
                <a:latin typeface="Comic Sans MS" pitchFamily="66" charset="0"/>
              </a:rPr>
              <a:t>)</a:t>
            </a:r>
          </a:p>
          <a:p>
            <a:pPr algn="just" fontAlgn="base"/>
            <a:r>
              <a:rPr lang="el-GR" sz="1700" smtClean="0">
                <a:latin typeface="Comic Sans MS" pitchFamily="66" charset="0"/>
                <a:hlinkClick r:id="rId12" tooltip="NATO"/>
              </a:rPr>
              <a:t>Κράτη</a:t>
            </a:r>
            <a:r>
              <a:rPr lang="el-GR" sz="1700" smtClean="0">
                <a:latin typeface="Comic Sans MS" pitchFamily="66" charset="0"/>
              </a:rPr>
              <a:t> μέλη του ΝΑΤΟ που </a:t>
            </a:r>
            <a:r>
              <a:rPr lang="el-GR" sz="1700" smtClean="0">
                <a:latin typeface="Comic Sans MS" pitchFamily="66" charset="0"/>
                <a:hlinkClick r:id="rId13" tooltip="Nuclear sharing"/>
              </a:rPr>
              <a:t>μοιράζονται πυρηνικά όπλα</a:t>
            </a:r>
            <a:r>
              <a:rPr lang="el-GR" sz="1700" smtClean="0">
                <a:latin typeface="Comic Sans MS" pitchFamily="66" charset="0"/>
              </a:rPr>
              <a:t> (</a:t>
            </a:r>
            <a:r>
              <a:rPr lang="el-GR" sz="1700" smtClean="0">
                <a:latin typeface="Comic Sans MS" pitchFamily="66" charset="0"/>
                <a:hlinkClick r:id="rId14" tooltip="Belgium"/>
              </a:rPr>
              <a:t>Βέλγιο</a:t>
            </a:r>
            <a:r>
              <a:rPr lang="el-GR" sz="1700" smtClean="0">
                <a:latin typeface="Comic Sans MS" pitchFamily="66" charset="0"/>
              </a:rPr>
              <a:t>, </a:t>
            </a:r>
            <a:r>
              <a:rPr lang="el-GR" sz="1700" smtClean="0">
                <a:latin typeface="Comic Sans MS" pitchFamily="66" charset="0"/>
                <a:hlinkClick r:id="rId15" tooltip="Germany and weapons of mass destruction"/>
              </a:rPr>
              <a:t>Γερμανία</a:t>
            </a:r>
            <a:r>
              <a:rPr lang="el-GR" sz="1700" smtClean="0">
                <a:latin typeface="Comic Sans MS" pitchFamily="66" charset="0"/>
              </a:rPr>
              <a:t>, </a:t>
            </a:r>
            <a:r>
              <a:rPr lang="el-GR" sz="1700" smtClean="0">
                <a:latin typeface="Comic Sans MS" pitchFamily="66" charset="0"/>
                <a:hlinkClick r:id="rId16" tooltip="Italian nuclear weapons program"/>
              </a:rPr>
              <a:t>Ιταλία</a:t>
            </a:r>
            <a:r>
              <a:rPr lang="el-GR" sz="1700" smtClean="0">
                <a:latin typeface="Comic Sans MS" pitchFamily="66" charset="0"/>
              </a:rPr>
              <a:t>, </a:t>
            </a:r>
            <a:r>
              <a:rPr lang="el-GR" sz="1700" smtClean="0">
                <a:latin typeface="Comic Sans MS" pitchFamily="66" charset="0"/>
                <a:hlinkClick r:id="rId17" tooltip="Netherlands and weapons of mass destruction"/>
              </a:rPr>
              <a:t>Ολλανδία</a:t>
            </a:r>
            <a:r>
              <a:rPr lang="el-GR" sz="1700" smtClean="0">
                <a:latin typeface="Comic Sans MS" pitchFamily="66" charset="0"/>
              </a:rPr>
              <a:t>, </a:t>
            </a:r>
            <a:r>
              <a:rPr lang="el-GR" sz="1700" smtClean="0">
                <a:latin typeface="Comic Sans MS" pitchFamily="66" charset="0"/>
                <a:hlinkClick r:id="rId18" tooltip="Turkey"/>
              </a:rPr>
              <a:t>Τουρκία</a:t>
            </a:r>
            <a:r>
              <a:rPr lang="el-GR" sz="1700" smtClean="0">
                <a:latin typeface="Comic Sans MS" pitchFamily="66" charset="0"/>
              </a:rPr>
              <a:t>)</a:t>
            </a:r>
          </a:p>
          <a:p>
            <a:pPr algn="just" fontAlgn="base"/>
            <a:r>
              <a:rPr lang="el-GR" sz="1700" smtClean="0">
                <a:latin typeface="Comic Sans MS" pitchFamily="66" charset="0"/>
              </a:rPr>
              <a:t>Κράτη που κατείχαν προηγουμένως πυρηνικά όπλα (</a:t>
            </a:r>
            <a:r>
              <a:rPr lang="el-GR" sz="1700" smtClean="0">
                <a:latin typeface="Comic Sans MS" pitchFamily="66" charset="0"/>
                <a:hlinkClick r:id="rId19" tooltip="Belarus"/>
              </a:rPr>
              <a:t>Λευκορωσία</a:t>
            </a:r>
            <a:r>
              <a:rPr lang="el-GR" sz="1700" smtClean="0">
                <a:latin typeface="Comic Sans MS" pitchFamily="66" charset="0"/>
              </a:rPr>
              <a:t>, Καζακστάν, </a:t>
            </a:r>
            <a:r>
              <a:rPr lang="el-GR" sz="1700" smtClean="0">
                <a:latin typeface="Comic Sans MS" pitchFamily="66" charset="0"/>
                <a:hlinkClick r:id="rId20" tooltip="South Africa and weapons of mass destruction"/>
              </a:rPr>
              <a:t>Νότια Αφρική</a:t>
            </a:r>
            <a:r>
              <a:rPr lang="el-GR" sz="1700" smtClean="0">
                <a:latin typeface="Comic Sans MS" pitchFamily="66" charset="0"/>
              </a:rPr>
              <a:t>, </a:t>
            </a:r>
            <a:r>
              <a:rPr lang="el-GR" sz="1700" smtClean="0">
                <a:latin typeface="Comic Sans MS" pitchFamily="66" charset="0"/>
                <a:hlinkClick r:id="rId21" tooltip="Nuclear weapons and Ukraine"/>
              </a:rPr>
              <a:t>Ουκρανία</a:t>
            </a:r>
            <a:r>
              <a:rPr lang="el-GR" sz="1700" smtClean="0">
                <a:latin typeface="Comic Sans MS" pitchFamily="66" charset="0"/>
              </a:rPr>
              <a:t> )</a:t>
            </a:r>
          </a:p>
          <a:p>
            <a:endParaRPr lang="el-GR"/>
          </a:p>
        </p:txBody>
      </p:sp>
      <p:pic>
        <p:nvPicPr>
          <p:cNvPr id="4" name="3 - Εικόνα" descr="https://upload.wikimedia.org/wikipedia/commons/thumb/5/50/Nuclear_weapons_states.svg/500px-Nuclear_weapons_states.svg.png"/>
          <p:cNvPicPr/>
          <p:nvPr/>
        </p:nvPicPr>
        <p:blipFill>
          <a:blip r:embed="rId22"/>
          <a:stretch>
            <a:fillRect/>
          </a:stretch>
        </p:blipFill>
        <p:spPr bwMode="auto">
          <a:xfrm>
            <a:off x="928662" y="857232"/>
            <a:ext cx="6858048" cy="2857520"/>
          </a:xfrm>
          <a:prstGeom prst="rect">
            <a:avLst/>
          </a:prstGeom>
          <a:noFill/>
          <a:ln w="9525">
            <a:noFill/>
            <a:miter lim="800000"/>
          </a:ln>
        </p:spPr>
      </p:pic>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28596" y="1000108"/>
            <a:ext cx="8229600" cy="653210"/>
          </a:xfrm>
        </p:spPr>
        <p:txBody>
          <a:bodyPr>
            <a:normAutofit fontScale="90000"/>
          </a:bodyPr>
          <a:lstStyle/>
          <a:p>
            <a:r>
              <a:rPr lang="el-GR" sz="2700" b="1" smtClean="0">
                <a:latin typeface="Comic Sans MS" pitchFamily="66" charset="0"/>
              </a:rPr>
              <a:t>IAEA – ΔΙΕΘΝΗΣ ΥΠΗΡΕΣΙΑ ΑΤΟΜΙΚΗΣ ΕΝΕΡΓΙΑΣ</a:t>
            </a:r>
            <a:br>
              <a:rPr lang="el-GR" smtClean="0"/>
            </a:br>
            <a:endParaRPr lang="el-GR"/>
          </a:p>
        </p:txBody>
      </p:sp>
      <p:pic>
        <p:nvPicPr>
          <p:cNvPr id="1026" name="Picture 2" descr="charter"/>
          <p:cNvPicPr>
            <a:picLocks noChangeAspect="1" noChangeArrowheads="1"/>
          </p:cNvPicPr>
          <p:nvPr/>
        </p:nvPicPr>
        <p:blipFill>
          <a:blip r:embed="rId2"/>
          <a:stretch>
            <a:fillRect/>
          </a:stretch>
        </p:blipFill>
        <p:spPr bwMode="auto">
          <a:xfrm>
            <a:off x="214282" y="2000240"/>
            <a:ext cx="1876425" cy="2438400"/>
          </a:xfrm>
          <a:prstGeom prst="rect">
            <a:avLst/>
          </a:prstGeom>
          <a:noFill/>
        </p:spPr>
      </p:pic>
      <p:pic>
        <p:nvPicPr>
          <p:cNvPr id="1028" name="Picture 4" descr="IAEA"/>
          <p:cNvPicPr>
            <a:picLocks noChangeAspect="1" noChangeArrowheads="1"/>
          </p:cNvPicPr>
          <p:nvPr/>
        </p:nvPicPr>
        <p:blipFill>
          <a:blip r:embed="rId3"/>
          <a:stretch>
            <a:fillRect/>
          </a:stretch>
        </p:blipFill>
        <p:spPr bwMode="auto">
          <a:xfrm>
            <a:off x="428596" y="4714884"/>
            <a:ext cx="1136475" cy="857255"/>
          </a:xfrm>
          <a:prstGeom prst="rect">
            <a:avLst/>
          </a:prstGeom>
          <a:noFill/>
        </p:spPr>
      </p:pic>
      <p:sp>
        <p:nvSpPr>
          <p:cNvPr id="6" name="5 - TextBox"/>
          <p:cNvSpPr txBox="1"/>
          <p:nvPr/>
        </p:nvSpPr>
        <p:spPr>
          <a:xfrm>
            <a:off x="2643174" y="2143116"/>
            <a:ext cx="6286544" cy="4154984"/>
          </a:xfrm>
          <a:prstGeom prst="rect">
            <a:avLst/>
          </a:prstGeom>
          <a:noFill/>
        </p:spPr>
        <p:txBody>
          <a:bodyPr wrap="square" rtlCol="0">
            <a:spAutoFit/>
          </a:bodyPr>
          <a:lstStyle/>
          <a:p>
            <a:pPr algn="ctr"/>
            <a:r>
              <a:rPr lang="el-GR" sz="2400" b="1" smtClean="0">
                <a:latin typeface="Comic Sans MS" pitchFamily="66" charset="0"/>
              </a:rPr>
              <a:t>ΔΙΕΘΝΗΣ ΥΠΗPΕΣΙΑ ΑΤΟΜΙΚΗΣ ΕΝΕPΓΙΑΣ</a:t>
            </a:r>
          </a:p>
          <a:p>
            <a:pPr algn="just"/>
            <a:r>
              <a:rPr lang="el-GR" sz="2400" b="1" smtClean="0">
                <a:latin typeface="Comic Sans MS" pitchFamily="66" charset="0"/>
              </a:rPr>
              <a:t>Η Διεθνής Υπηρεσία Ατομικής Ενέργειας (ΙΑΕΑ) είναι η εξειδικευμένη οργάνωση που λειτουργεί ως το κεντρικό διακυβερνητικό φόρουμ για επιστημονική και τεχνική συνεργασία στον πυρηνικό τομέα. Επιδιώκει να επιταχύνει και να διευρύνει την συνεισφορά της πυρηνικής ενέργειας στην ειρήνη, την υγεία και την ευημερία σε ολόκληρο τον κόσμο.</a:t>
            </a:r>
            <a:endParaRPr lang="el-GR" sz="2400" b="1">
              <a:latin typeface="Comic Sans MS" pitchFamily="66" charset="0"/>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1500166" y="1071546"/>
            <a:ext cx="5643602" cy="724648"/>
          </a:xfrm>
        </p:spPr>
        <p:txBody>
          <a:bodyPr>
            <a:normAutofit fontScale="90000"/>
          </a:bodyPr>
          <a:lstStyle/>
          <a:p>
            <a:pPr algn="ctr"/>
            <a:r>
              <a:rPr lang="el-GR" sz="4000" b="1" smtClean="0">
                <a:latin typeface="Comic Sans MS" pitchFamily="66" charset="0"/>
              </a:rPr>
              <a:t>Πυρηνική ασφάλεια</a:t>
            </a:r>
            <a:br>
              <a:rPr lang="el-GR" smtClean="0"/>
            </a:br>
            <a:endParaRPr lang="el-GR"/>
          </a:p>
        </p:txBody>
      </p:sp>
      <p:sp>
        <p:nvSpPr>
          <p:cNvPr id="3" name="2 - Θέση περιεχομένου"/>
          <p:cNvSpPr>
            <a:spLocks noGrp="1"/>
          </p:cNvSpPr>
          <p:nvPr>
            <p:ph idx="1"/>
          </p:nvPr>
        </p:nvSpPr>
        <p:spPr>
          <a:xfrm>
            <a:off x="214282" y="1571612"/>
            <a:ext cx="8715436" cy="5143560"/>
          </a:xfrm>
        </p:spPr>
        <p:txBody>
          <a:bodyPr>
            <a:normAutofit lnSpcReduction="10000"/>
          </a:bodyPr>
          <a:lstStyle/>
          <a:p>
            <a:pPr algn="just"/>
            <a:r>
              <a:rPr lang="el-GR" sz="1600" smtClean="0">
                <a:latin typeface="Comic Sans MS" pitchFamily="66" charset="0"/>
              </a:rPr>
              <a:t>Ως «πυρηνική ασφάλεια» νοείται η επίτευξη κατάλληλων συνθηκών λειτουργίας, η πρόληψη ατυχημάτων και ο μετριασμός των συνεπειών των ατυχημάτων, με σκοπό την προστασία των εργαζομένων και του πληθυσμού από κινδύνους που προκύπτουν από τις ιοντίζουσες ακτινοβολίες οι οποίες προέρχονται από πυρηνικές εγκαταστάσεις.</a:t>
            </a:r>
          </a:p>
          <a:p>
            <a:pPr algn="just"/>
            <a:r>
              <a:rPr lang="el-GR" sz="1600" smtClean="0">
                <a:latin typeface="Comic Sans MS" pitchFamily="66" charset="0"/>
              </a:rPr>
              <a:t>Η μοναδική πυρηνική εγκατάσταση που υπάρχει στην Ελλάδα είναι ο ερευνητικός πυρηνικός αντιδραστήρας του ΕΚΕΦΕ "Δημόκριτος".</a:t>
            </a:r>
          </a:p>
          <a:p>
            <a:pPr algn="just"/>
            <a:r>
              <a:rPr lang="el-GR" sz="1600" smtClean="0">
                <a:latin typeface="Comic Sans MS" pitchFamily="66" charset="0"/>
              </a:rPr>
              <a:t>Ο ρόλος της ΕΕΑΕ, ως </a:t>
            </a:r>
            <a:r>
              <a:rPr lang="el-GR" sz="1600" b="1" smtClean="0">
                <a:latin typeface="Comic Sans MS" pitchFamily="66" charset="0"/>
              </a:rPr>
              <a:t>αρμόδιας ρυθμιστικής αρχής στο πεδίο της πυρηνικής ασφάλειας των πυρηνικών εγκαταστάσεων</a:t>
            </a:r>
            <a:r>
              <a:rPr lang="el-GR" sz="1600" smtClean="0">
                <a:latin typeface="Comic Sans MS" pitchFamily="66" charset="0"/>
              </a:rPr>
              <a:t>, περιλαμβάνει:</a:t>
            </a:r>
          </a:p>
          <a:p>
            <a:pPr algn="just"/>
            <a:r>
              <a:rPr lang="el-GR" sz="1600" smtClean="0">
                <a:latin typeface="Comic Sans MS" pitchFamily="66" charset="0"/>
              </a:rPr>
              <a:t>την τήρηση και την εφαρμογή του υπάρχοντος εθνικού νομικού, ρυθμιστικού και οργανωτικού πλαισίου (εθνικό πλαίσιο) για την πυρηνική ασφάλεια των πυρηνικών εγκαταστάσεων, συμπεριλαμβανομένων των διατάξεων της Συνθήκης για την Πυρηνική Ασφάλεια. Σύμφωνα με το εθνικό πλαίσιο η ΕΕΑΕ: α) είναι υπεύθυνη για την εφαρμογή του συστήματος αδειοδότησης των πυρηνικών εγκαταστάσεων και απαγόρευσης της λειτουργίας τους χωρίς άδεια, β) είναι υπεύθυνη για την εφαρμογή του συστήματος εποπτείας της πυρηνικής ασφάλειας, γ) εισηγείται δράσεις για την επιβολή του νόμου, συμπεριλαμβανομένης της αναστολής λειτουργίας και της τροποποίησης ή της ανάκλησης μιας άδειας.</a:t>
            </a:r>
          </a:p>
          <a:p>
            <a:pPr algn="just"/>
            <a:r>
              <a:rPr lang="el-GR" sz="1600" smtClean="0">
                <a:latin typeface="Comic Sans MS" pitchFamily="66" charset="0"/>
              </a:rPr>
              <a:t>την εισήγηση δράσεων, ώστε το εθνικό πλαίσιο να διατηρείται και να βελτιώνεται, εφόσον αυτό απαιτείται, λαμβάνοντας υπόψη την πείρα, που αποκτάται κατά τη διάρκεια της λειτουργίας, τα διδάγματα από τις μελέτες ασφάλειας των εν λειτουργία πυρηνικών εγκαταστάσεων, την εξέλιξη της τεχνολογίας και τα πορίσματα των ερευνών στον τομέα της ασφάλειας, όταν αυτά είναι σχετικά και διαθέσιμα.</a:t>
            </a:r>
          </a:p>
          <a:p>
            <a:endParaRPr lang="el-GR"/>
          </a:p>
        </p:txBody>
      </p:sp>
      <p:pic>
        <p:nvPicPr>
          <p:cNvPr id="6" name="Picture 2" descr="https://eeae.gr/images/nucelarsafety/nuclear_safety.jpg"/>
          <p:cNvPicPr>
            <a:picLocks noChangeAspect="1" noChangeArrowheads="1"/>
          </p:cNvPicPr>
          <p:nvPr/>
        </p:nvPicPr>
        <p:blipFill>
          <a:blip r:embed="rId2"/>
          <a:stretch>
            <a:fillRect/>
          </a:stretch>
        </p:blipFill>
        <p:spPr bwMode="auto">
          <a:xfrm>
            <a:off x="500034" y="142852"/>
            <a:ext cx="1714512" cy="1387938"/>
          </a:xfrm>
          <a:prstGeom prst="rect">
            <a:avLst/>
          </a:prstGeom>
          <a:noFill/>
        </p:spPr>
      </p:pic>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2 - Θέση περιεχομένου"/>
          <p:cNvSpPr>
            <a:spLocks noGrp="1"/>
          </p:cNvSpPr>
          <p:nvPr>
            <p:ph idx="1"/>
          </p:nvPr>
        </p:nvSpPr>
        <p:spPr>
          <a:xfrm>
            <a:off x="142844" y="2786058"/>
            <a:ext cx="8858312" cy="3429024"/>
          </a:xfrm>
        </p:spPr>
        <p:txBody>
          <a:bodyPr>
            <a:normAutofit/>
          </a:bodyPr>
          <a:lstStyle/>
          <a:p>
            <a:pPr algn="just"/>
            <a:r>
              <a:rPr lang="el-GR" sz="1700" smtClean="0">
                <a:latin typeface="Comic Sans MS" pitchFamily="66" charset="0"/>
              </a:rPr>
              <a:t>Η </a:t>
            </a:r>
            <a:r>
              <a:rPr lang="el-GR" sz="1700" b="1" smtClean="0">
                <a:latin typeface="Comic Sans MS" pitchFamily="66" charset="0"/>
              </a:rPr>
              <a:t>Ελλάδα</a:t>
            </a:r>
            <a:r>
              <a:rPr lang="el-GR" sz="1700" smtClean="0">
                <a:latin typeface="Comic Sans MS" pitchFamily="66" charset="0"/>
              </a:rPr>
              <a:t> είναι μη πυρηνική χώρα, με καθαρή θέση κατά της χρήσης της πυρηνικής ενέργειας. </a:t>
            </a:r>
          </a:p>
          <a:p>
            <a:pPr algn="just"/>
            <a:r>
              <a:rPr lang="el-GR" sz="1700" smtClean="0">
                <a:latin typeface="Comic Sans MS" pitchFamily="66" charset="0"/>
              </a:rPr>
              <a:t>Η επιλογή της ενεργειακής στρατηγικής, και ειδικότερα η χρήση της πυρηνικής ενέργειας για παραγωγή ηλεκτρικής ενέργειας, είναι εθνική απόφαση. Όμως, οι επιπτώσεις των πυρηνικών ατυχημάτων δεν γνωρίζουν σύνορα.</a:t>
            </a:r>
          </a:p>
          <a:p>
            <a:pPr algn="just"/>
            <a:r>
              <a:rPr lang="el-GR" sz="1700" smtClean="0">
                <a:latin typeface="Comic Sans MS" pitchFamily="66" charset="0"/>
              </a:rPr>
              <a:t>Η ΕΕΑΕ παρακολουθεί τις εξελίξεις σε ευρωπαϊκό επίπεδο και διεθνές επίπεδο και στο πλαίσιο των αρμοδιοτήτων της εκπροσωπεί τη χώρα στα σχετικά Ευρωπαϊκά και διεθνή fora. Επιπλέον, μεριμνά για τις συμβατικές εθνικές υποχρεώσεις που απορρέουν από την συμμετοχή μας σε αυτά. Υπό το πρίσμα αυτό, η ΕΕΑΕ συμμετέχει στην Ομάδα Ευρωπαίων Ρυθμιστών Πυρηνικής Ασφάλειας (European Nuclear Safety RegulatorsGroup -ENSREG) και στις απολογιστικές συνεδριάσεις που αφορούν τη Διεθνή Σύμβαση για την Πυρηνική Ασφάλεια (Convention on Nuclear Safety).</a:t>
            </a:r>
          </a:p>
          <a:p>
            <a:endParaRPr lang="el-GR"/>
          </a:p>
        </p:txBody>
      </p:sp>
      <p:pic>
        <p:nvPicPr>
          <p:cNvPr id="68610" name="Picture 2" descr="Διεθνές πλαίσιο και συνεργασία για την πυρηνική ασφάλεια"/>
          <p:cNvPicPr>
            <a:picLocks noChangeAspect="1" noChangeArrowheads="1"/>
          </p:cNvPicPr>
          <p:nvPr/>
        </p:nvPicPr>
        <p:blipFill>
          <a:blip r:embed="rId2"/>
          <a:stretch>
            <a:fillRect/>
          </a:stretch>
        </p:blipFill>
        <p:spPr bwMode="auto">
          <a:xfrm>
            <a:off x="0" y="0"/>
            <a:ext cx="9001156" cy="2714620"/>
          </a:xfrm>
          <a:prstGeom prst="rect">
            <a:avLst/>
          </a:prstGeom>
          <a:noFill/>
        </p:spPr>
      </p:pic>
      <p:sp>
        <p:nvSpPr>
          <p:cNvPr id="5" name="4 - Τίτλος"/>
          <p:cNvSpPr>
            <a:spLocks noGrp="1"/>
          </p:cNvSpPr>
          <p:nvPr>
            <p:ph type="title"/>
          </p:nvPr>
        </p:nvSpPr>
        <p:spPr>
          <a:xfrm>
            <a:off x="457200" y="704088"/>
            <a:ext cx="8229600" cy="653210"/>
          </a:xfrm>
        </p:spPr>
        <p:txBody>
          <a:bodyPr>
            <a:normAutofit fontScale="90000"/>
          </a:bodyPr>
          <a:lstStyle/>
          <a:p>
            <a:pPr algn="ctr"/>
            <a:r>
              <a:rPr lang="el-GR" sz="4400" b="1" smtClean="0"/>
              <a:t>Διεθνές πλαίσιο και συνεργασία</a:t>
            </a:r>
            <a:endParaRPr lang="el-GR" sz="4400" b="1"/>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714348" y="500042"/>
            <a:ext cx="8229600" cy="1143000"/>
          </a:xfrm>
        </p:spPr>
        <p:txBody>
          <a:bodyPr/>
          <a:lstStyle/>
          <a:p>
            <a:endParaRPr lang="el-GR"/>
          </a:p>
        </p:txBody>
      </p:sp>
      <p:sp>
        <p:nvSpPr>
          <p:cNvPr id="3" name="2 - Θέση περιεχομένου"/>
          <p:cNvSpPr>
            <a:spLocks noGrp="1"/>
          </p:cNvSpPr>
          <p:nvPr>
            <p:ph idx="1"/>
          </p:nvPr>
        </p:nvSpPr>
        <p:spPr>
          <a:xfrm>
            <a:off x="142844" y="2571744"/>
            <a:ext cx="8858312" cy="4143404"/>
          </a:xfrm>
        </p:spPr>
        <p:txBody>
          <a:bodyPr>
            <a:normAutofit fontScale="62500" lnSpcReduction="20000"/>
          </a:bodyPr>
          <a:lstStyle/>
          <a:p>
            <a:pPr algn="just"/>
            <a:r>
              <a:rPr lang="el-GR" smtClean="0">
                <a:latin typeface="Comic Sans MS" pitchFamily="66" charset="0"/>
              </a:rPr>
              <a:t>Σε διεθνές επίπεδο η πυρηνική ασφάλεια βρίσκεται στον πυρήνα των αρμοδιοτήτων του Διεθνούς Οργανισμού Ατομικής Ενέργειας (ΙΑΕΑ) των Ηνωμένων Εθνών. Το σημαντικότερο εργαλείο σε παγκόσμιο επίπεδο για τον έλεγχο της ασφαλούς λειτουργίας των πυρηνικών εγκαταστάσεων και την ανταλλαγή πληροφοριών μεταξύ των κρατών είναι η </a:t>
            </a:r>
            <a:r>
              <a:rPr lang="el-GR" b="1" smtClean="0">
                <a:latin typeface="Comic Sans MS" pitchFamily="66" charset="0"/>
              </a:rPr>
              <a:t>Διεθνής Σύμβαση για την Πυρηνική Ασφάλεια (Convention on Nuclear Safety). </a:t>
            </a:r>
            <a:endParaRPr lang="el-GR" smtClean="0">
              <a:latin typeface="Comic Sans MS" pitchFamily="66" charset="0"/>
            </a:endParaRPr>
          </a:p>
          <a:p>
            <a:pPr algn="just"/>
            <a:r>
              <a:rPr lang="el-GR" smtClean="0">
                <a:latin typeface="Comic Sans MS" pitchFamily="66" charset="0"/>
              </a:rPr>
              <a:t>Η Διεθνής Σύμβαση για την Πυρηνική Ασφάλεια υιοθετήθηκε το 1994 και τέθηκε σε ισχύ το 1996. Σκοπός της είναι να δεσμεύσει νομικά τα συμβαλλόμενα κράτη που έχουν πυρηνικές εγκαταστάσεις να τηρούν ένα υψηλό επίπεδο ασφάλειας, θέτοντας διεθνή πρότυπα. Αν και η κύρωση της Σύμβασης είναι προαιρετική, εντούτοις συμμετέχουν σε αυτή όλα τα κράτη που διαθέτουν πυρηνική βιομηχανία, πολλά κράτη χωρίς πυρηνική βιομηχανία και ενθαρρύνονται έντονα να προσχωρήσουν και αυτά που έχουν δηλώσει πρόθεση εισαγωγής πυρηνικής ενέργειας.Τα κράτη-μέλη έχουν την υποχρέωση να υποβάλλουν εκθέσεις προόδου και υλοποίησης των απαιτήσεων της Σύμβασης, οι οποίες τίθενται σε αξιολόγηση ομοτίμων από τα υπόλοιπα κράτη.</a:t>
            </a:r>
          </a:p>
          <a:p>
            <a:pPr algn="just"/>
            <a:r>
              <a:rPr lang="el-GR" smtClean="0">
                <a:latin typeface="Comic Sans MS" pitchFamily="66" charset="0"/>
              </a:rPr>
              <a:t>Η Ελλάδα προσχώρησε στη Σύμβαση το 1994 και την κύρωσε με Νόμο το 1997. Η ΕΕΑΕ συμμετέχει ενεργά στις απολογιστικές συνεδριάσεις και καλύπτει τις τεχνικές απαιτήσεις που απορρέουν από την κύρωση της Σύμβασης. Αυτές περιλαμβάνουν την υποβολή εθνικής έκθεσης και την παροχή απαντήσεων σε ερωτήσεις που τίθενται από άλλες χώρες. Επιπλέον, αξιοποιείται η δυνατότητα που παρέχει η Σύμβαση για ενημέρωση σε ζητήματα πυρηνικής ασφάλειας που αφορούν άλλες χώρες.</a:t>
            </a:r>
          </a:p>
          <a:p>
            <a:endParaRPr lang="el-GR"/>
          </a:p>
        </p:txBody>
      </p:sp>
      <p:pic>
        <p:nvPicPr>
          <p:cNvPr id="5" name="Picture 2" descr="https://eeae.gr/images/nucelarsafety/un.jpg"/>
          <p:cNvPicPr>
            <a:picLocks noChangeAspect="1" noChangeArrowheads="1"/>
          </p:cNvPicPr>
          <p:nvPr/>
        </p:nvPicPr>
        <p:blipFill>
          <a:blip r:embed="rId2"/>
          <a:stretch>
            <a:fillRect/>
          </a:stretch>
        </p:blipFill>
        <p:spPr bwMode="auto">
          <a:xfrm>
            <a:off x="0" y="0"/>
            <a:ext cx="9144000" cy="2428868"/>
          </a:xfrm>
          <a:prstGeom prst="rect">
            <a:avLst/>
          </a:prstGeom>
          <a:noFill/>
        </p:spPr>
      </p:pic>
      <p:sp>
        <p:nvSpPr>
          <p:cNvPr id="6" name="5 - Ορθογώνιο"/>
          <p:cNvSpPr/>
          <p:nvPr/>
        </p:nvSpPr>
        <p:spPr>
          <a:xfrm>
            <a:off x="1785918" y="357166"/>
            <a:ext cx="5763116" cy="830997"/>
          </a:xfrm>
          <a:prstGeom prst="rect">
            <a:avLst/>
          </a:prstGeom>
        </p:spPr>
        <p:txBody>
          <a:bodyPr wrap="none">
            <a:spAutoFit/>
          </a:bodyPr>
          <a:lstStyle/>
          <a:p>
            <a:pPr algn="ctr"/>
            <a:r>
              <a:rPr lang="el-GR" sz="4800" b="1" smtClean="0">
                <a:latin typeface="Comic Sans MS" pitchFamily="66" charset="0"/>
              </a:rPr>
              <a:t>Σε διεθνές επίπεδο</a:t>
            </a:r>
            <a:endParaRPr lang="el-GR" sz="4800" b="1">
              <a:latin typeface="Comic Sans MS" pitchFamily="66" charset="0"/>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642910" y="714356"/>
            <a:ext cx="8229600" cy="500066"/>
          </a:xfrm>
        </p:spPr>
        <p:txBody>
          <a:bodyPr>
            <a:normAutofit fontScale="90000"/>
          </a:bodyPr>
          <a:lstStyle/>
          <a:p>
            <a:endParaRPr lang="el-GR"/>
          </a:p>
        </p:txBody>
      </p:sp>
      <p:sp>
        <p:nvSpPr>
          <p:cNvPr id="3" name="2 - Θέση περιεχομένου"/>
          <p:cNvSpPr>
            <a:spLocks noGrp="1"/>
          </p:cNvSpPr>
          <p:nvPr>
            <p:ph idx="1"/>
          </p:nvPr>
        </p:nvSpPr>
        <p:spPr>
          <a:xfrm>
            <a:off x="142844" y="2786034"/>
            <a:ext cx="8858312" cy="4071966"/>
          </a:xfrm>
        </p:spPr>
        <p:txBody>
          <a:bodyPr>
            <a:normAutofit/>
          </a:bodyPr>
          <a:lstStyle/>
          <a:p>
            <a:pPr algn="just"/>
            <a:r>
              <a:rPr lang="el-GR" sz="1600" smtClean="0">
                <a:latin typeface="Comic Sans MS" pitchFamily="66" charset="0"/>
              </a:rPr>
              <a:t>Σε ευρωπαϊκό επίπεδο το πλαίσιο χρήσης της πυρηνικής ενέργειας είναι η Συνθήκη Ευρατόμ. Τα βασικά θέματα ενδιαφέροντος είναι:</a:t>
            </a:r>
            <a:br>
              <a:rPr lang="el-GR" sz="1600" smtClean="0">
                <a:latin typeface="Comic Sans MS" pitchFamily="66" charset="0"/>
              </a:rPr>
            </a:br>
            <a:r>
              <a:rPr lang="el-GR" sz="1600" smtClean="0">
                <a:latin typeface="Comic Sans MS" pitchFamily="66" charset="0"/>
              </a:rPr>
              <a:t>•   </a:t>
            </a:r>
            <a:r>
              <a:rPr lang="el-GR" sz="1600" b="1" smtClean="0">
                <a:latin typeface="Comic Sans MS" pitchFamily="66" charset="0"/>
              </a:rPr>
              <a:t> Η πυρηνική ασφάλεια (nuclear safety).</a:t>
            </a:r>
            <a:r>
              <a:rPr lang="el-GR" sz="1600" smtClean="0">
                <a:latin typeface="Comic Sans MS" pitchFamily="66" charset="0"/>
              </a:rPr>
              <a:t> Αφορά την ασφαλή λειτουργία των πυρηνικών εγκαταστάσεων και περιλαμβάνει θέματα ραδιολογικής προστασίας και διαχείρισης ραδιενεργών αποβλήτων.</a:t>
            </a:r>
            <a:br>
              <a:rPr lang="el-GR" sz="1600" smtClean="0">
                <a:latin typeface="Comic Sans MS" pitchFamily="66" charset="0"/>
              </a:rPr>
            </a:br>
            <a:r>
              <a:rPr lang="el-GR" sz="1600" smtClean="0">
                <a:latin typeface="Comic Sans MS" pitchFamily="66" charset="0"/>
              </a:rPr>
              <a:t>•    </a:t>
            </a:r>
            <a:r>
              <a:rPr lang="el-GR" sz="1600" b="1" smtClean="0">
                <a:latin typeface="Comic Sans MS" pitchFamily="66" charset="0"/>
              </a:rPr>
              <a:t>Η διασφάλιση του πυρηνικού υλικού (nuclear safeguards).</a:t>
            </a:r>
            <a:r>
              <a:rPr lang="el-GR" sz="1600" smtClean="0">
                <a:latin typeface="Comic Sans MS" pitchFamily="66" charset="0"/>
              </a:rPr>
              <a:t> Αφορά τη διασφάλιση της χρήσης πυρηνικού υλικού αποκλειστικά και μόνο για τον σκοπό που δηλώνουν οι χρήστες.</a:t>
            </a:r>
            <a:br>
              <a:rPr lang="el-GR" sz="1600" smtClean="0">
                <a:latin typeface="Comic Sans MS" pitchFamily="66" charset="0"/>
              </a:rPr>
            </a:br>
            <a:r>
              <a:rPr lang="el-GR" sz="1600" smtClean="0">
                <a:latin typeface="Comic Sans MS" pitchFamily="66" charset="0"/>
              </a:rPr>
              <a:t>•  </a:t>
            </a:r>
            <a:r>
              <a:rPr lang="el-GR" sz="1600" b="1" smtClean="0">
                <a:latin typeface="Comic Sans MS" pitchFamily="66" charset="0"/>
              </a:rPr>
              <a:t>  Η πυρηνική προστασία (nuclear security).</a:t>
            </a:r>
            <a:r>
              <a:rPr lang="el-GR" sz="1600" smtClean="0">
                <a:latin typeface="Comic Sans MS" pitchFamily="66" charset="0"/>
              </a:rPr>
              <a:t> Αφορά στη φυσική προστασία του πυρηνικού υλικού και των πυρηνικών εγκαταστάσεων από κακόβουλες ενέργειες.</a:t>
            </a:r>
          </a:p>
          <a:p>
            <a:pPr algn="just"/>
            <a:r>
              <a:rPr lang="el-GR" sz="1600" smtClean="0">
                <a:latin typeface="Comic Sans MS" pitchFamily="66" charset="0"/>
              </a:rPr>
              <a:t>Η Ελλάδα υποστήριξε εξαρχής την πρωτοβουλία της Ευρωπαϊκής Επιτροπής για αναθεώρηση της Οδηγίας 2009/71/Ευρατόμ και κατά τη διάρκεια της Ελληνικής Προεδρίας το πρώτο εξάμηνο του 2014, η χώρα μας ανέλαβε το δύσκολο έργο της διαπραγμάτευσης και ολοκλήρωσης της αναθεώρησης. Η Οδηγία 2014/87/Ευρατόμ είναι ένα σημαντικό βήμα προόδου και καθιστά την Ευρώπη κατά κάποιο τρόπο πρωτοπόρο διεθνώς αναφορικά με το νομοθετικό πλαίσιο για την πυρηνική ασφάλεια. Στόχος είναι πλέον να εξαλειφθούν, ει δυνατόν, οι κίνδυνοι από τη λειτουργία πυρηνικών εγκαταστάσεων, υφιστάμενων και νέων.</a:t>
            </a:r>
            <a:endParaRPr lang="el-GR" sz="1600">
              <a:latin typeface="Comic Sans MS" pitchFamily="66" charset="0"/>
            </a:endParaRPr>
          </a:p>
        </p:txBody>
      </p:sp>
      <p:pic>
        <p:nvPicPr>
          <p:cNvPr id="4" name="3 - Εικόνα" descr="https://eeae.gr/images/nucelarsafety/ec.jpg"/>
          <p:cNvPicPr/>
          <p:nvPr/>
        </p:nvPicPr>
        <p:blipFill>
          <a:blip r:embed="rId2"/>
          <a:stretch>
            <a:fillRect/>
          </a:stretch>
        </p:blipFill>
        <p:spPr bwMode="auto">
          <a:xfrm>
            <a:off x="0" y="0"/>
            <a:ext cx="9144000" cy="2643182"/>
          </a:xfrm>
          <a:prstGeom prst="rect">
            <a:avLst/>
          </a:prstGeom>
          <a:noFill/>
          <a:ln w="9525">
            <a:noFill/>
            <a:miter lim="800000"/>
          </a:ln>
        </p:spPr>
      </p:pic>
      <p:sp>
        <p:nvSpPr>
          <p:cNvPr id="5" name="4 - Ορθογώνιο"/>
          <p:cNvSpPr/>
          <p:nvPr/>
        </p:nvSpPr>
        <p:spPr>
          <a:xfrm>
            <a:off x="1428728" y="714356"/>
            <a:ext cx="6357982" cy="646331"/>
          </a:xfrm>
          <a:prstGeom prst="rect">
            <a:avLst/>
          </a:prstGeom>
        </p:spPr>
        <p:txBody>
          <a:bodyPr wrap="square">
            <a:spAutoFit/>
          </a:bodyPr>
          <a:lstStyle/>
          <a:p>
            <a:pPr algn="ctr"/>
            <a:r>
              <a:rPr lang="el-GR" sz="3600" b="1" smtClean="0"/>
              <a:t>Σε ευρωπαϊκό επίπεδο</a:t>
            </a:r>
            <a:endParaRPr lang="el-GR" sz="3600" b="1"/>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571472" y="571480"/>
            <a:ext cx="7358114" cy="653210"/>
          </a:xfrm>
        </p:spPr>
        <p:txBody>
          <a:bodyPr>
            <a:normAutofit fontScale="90000"/>
          </a:bodyPr>
          <a:lstStyle/>
          <a:p>
            <a:pPr algn="ctr"/>
            <a:br>
              <a:rPr lang="el-GR" smtClean="0"/>
            </a:br>
            <a:endParaRPr lang="el-GR"/>
          </a:p>
        </p:txBody>
      </p:sp>
      <p:sp>
        <p:nvSpPr>
          <p:cNvPr id="3" name="2 - Θέση περιεχομένου"/>
          <p:cNvSpPr>
            <a:spLocks noGrp="1"/>
          </p:cNvSpPr>
          <p:nvPr>
            <p:ph idx="1"/>
          </p:nvPr>
        </p:nvSpPr>
        <p:spPr>
          <a:xfrm>
            <a:off x="142844" y="2428868"/>
            <a:ext cx="8858312" cy="4286280"/>
          </a:xfrm>
        </p:spPr>
        <p:txBody>
          <a:bodyPr>
            <a:normAutofit fontScale="55000" lnSpcReduction="20000"/>
          </a:bodyPr>
          <a:lstStyle/>
          <a:p>
            <a:pPr algn="just"/>
            <a:r>
              <a:rPr lang="el-GR" sz="2500" smtClean="0">
                <a:latin typeface="Comic Sans MS" pitchFamily="66" charset="0"/>
              </a:rPr>
              <a:t>Στην καθημερινή μας ζωή συνυπάρχουμε με τις ακτινοβολίες, καθώς μας περιβάλλουν φυσικές και τεχνητές πηγές ακτινοβόλησης. Τα φυσικά ραδιοϊσότοπα υπάρχουν στη γη από τη στιγμή της δημιουργίας της. Τα κυριότερα είναι το ουράνιο </a:t>
            </a:r>
            <a:r>
              <a:rPr lang="el-GR" sz="2500" baseline="30000" smtClean="0">
                <a:latin typeface="Comic Sans MS" pitchFamily="66" charset="0"/>
              </a:rPr>
              <a:t>(238</a:t>
            </a:r>
            <a:r>
              <a:rPr lang="el-GR" sz="2500" smtClean="0">
                <a:latin typeface="Comic Sans MS" pitchFamily="66" charset="0"/>
              </a:rPr>
              <a:t>U, </a:t>
            </a:r>
            <a:r>
              <a:rPr lang="el-GR" sz="2500" baseline="30000" smtClean="0">
                <a:latin typeface="Comic Sans MS" pitchFamily="66" charset="0"/>
              </a:rPr>
              <a:t>235</a:t>
            </a:r>
            <a:r>
              <a:rPr lang="el-GR" sz="2500" smtClean="0">
                <a:latin typeface="Comic Sans MS" pitchFamily="66" charset="0"/>
              </a:rPr>
              <a:t>U), το θόριο (</a:t>
            </a:r>
            <a:r>
              <a:rPr lang="el-GR" sz="2500" baseline="30000" smtClean="0">
                <a:latin typeface="Comic Sans MS" pitchFamily="66" charset="0"/>
              </a:rPr>
              <a:t>232</a:t>
            </a:r>
            <a:r>
              <a:rPr lang="el-GR" sz="2500" smtClean="0">
                <a:latin typeface="Comic Sans MS" pitchFamily="66" charset="0"/>
              </a:rPr>
              <a:t>Th), το κάλιο (</a:t>
            </a:r>
            <a:r>
              <a:rPr lang="el-GR" sz="2500" baseline="30000" smtClean="0">
                <a:latin typeface="Comic Sans MS" pitchFamily="66" charset="0"/>
              </a:rPr>
              <a:t>40</a:t>
            </a:r>
            <a:r>
              <a:rPr lang="el-GR" sz="2500" smtClean="0">
                <a:latin typeface="Comic Sans MS" pitchFamily="66" charset="0"/>
              </a:rPr>
              <a:t>K) και τα θυγατρικά τους ραδιοϊσότοπα. Τα φυσικά ραδιοϊσότοπα, εκτός από το έδαφος και τα ορυκτά, ανιχνεύονται στο νερό, στον αέρα, στους ζώντες οργανισμούς, στις τροφές και στα οικοδομικά υλικά.</a:t>
            </a:r>
          </a:p>
          <a:p>
            <a:pPr algn="just"/>
            <a:r>
              <a:rPr lang="el-GR" sz="2500" smtClean="0">
                <a:latin typeface="Comic Sans MS" pitchFamily="66" charset="0"/>
              </a:rPr>
              <a:t>Τα τεχνητά ραδιοϊσότοπα είναι ανθρωπογενή και παράγονται στο πλαίσιο των εφαρμογών της πυρηνικής τεχνολογίας και των πυρηνικών επιστημών στη βιομηχανία, την ενέργεια, την υγεία κλπ. Η έκλυσή τους στο φυσικό περιβάλλον είναι πιθανό να επιφέρει επιπτώσεις στον πληθυσμό και στο περιβάλλον.</a:t>
            </a:r>
          </a:p>
          <a:p>
            <a:pPr algn="just"/>
            <a:r>
              <a:rPr lang="el-GR" sz="2500" smtClean="0">
                <a:latin typeface="Comic Sans MS" pitchFamily="66" charset="0"/>
              </a:rPr>
              <a:t>Η ΕΕΑΕ είναι η αρμόδια αρχή για την παρακολούθηση της ραδιενέργειας περιβάλλοντος στη χώρα μας, τον προσδιορισμό της φύσης και της έκτασής της τόσο σε τακτική βάση όσο και σε έκτακτες καταστάσεις, τον συντονισμό άλλων εξουσιοδοτημένων φορέων και την τήρηση του σχετικού εθνικού αρχείου. Συνακόλουθα, είναι υπεύθυνη για την έγκαιρη ειδοποίηση της Πολιτείας και των αρμόδιων Ευρωπαϊκών και διεθνών οργανισμών σε περίπτωση καταγραφής αυξημένων επιπέδων ραδιενέργειας.</a:t>
            </a:r>
          </a:p>
          <a:p>
            <a:pPr algn="just"/>
            <a:r>
              <a:rPr lang="el-GR" sz="2500" smtClean="0">
                <a:latin typeface="Comic Sans MS" pitchFamily="66" charset="0"/>
              </a:rPr>
              <a:t>Πιο αναλυτικά, η ΕΕΑΕ συντονίζει και υλοποιεί (α) το πρόγραμμα εποπτείας ραδιενέργειας περιβάλλοντος και (β) το πρόγραμμα πυρηνικής προστασίας, ιδίως για τον έλεγχο και την αντιμετώπιση της παράνομης διακίνησης ραδιενεργών υλικών. Στο πλαίσιο αυτό:</a:t>
            </a:r>
          </a:p>
          <a:p>
            <a:pPr algn="just"/>
            <a:r>
              <a:rPr lang="el-GR" sz="2500" smtClean="0">
                <a:latin typeface="Comic Sans MS" pitchFamily="66" charset="0"/>
              </a:rPr>
              <a:t>προσδιορίζει τα επίπεδα ραδιενέργειας μέσω εργαστηριακών μετρήσεων και του τηλεμετρικού συστήματος,</a:t>
            </a:r>
          </a:p>
          <a:p>
            <a:pPr algn="just"/>
            <a:r>
              <a:rPr lang="el-GR" sz="2500" smtClean="0">
                <a:latin typeface="Comic Sans MS" pitchFamily="66" charset="0"/>
              </a:rPr>
              <a:t>τηρεί το εθνικό αρχείο μετρήσεων ραδιενέργειας περιβάλλοντος και διαβιβάζει τα αποτελέσματα στην </a:t>
            </a:r>
            <a:r>
              <a:rPr lang="el-GR" sz="2500" smtClean="0">
                <a:latin typeface="Comic Sans MS" pitchFamily="66" charset="0"/>
                <a:hlinkClick r:id="rId2"/>
              </a:rPr>
              <a:t>Ελληνική Στατιστική Αρχή</a:t>
            </a:r>
            <a:r>
              <a:rPr lang="el-GR" sz="2500" smtClean="0">
                <a:latin typeface="Comic Sans MS" pitchFamily="66" charset="0"/>
              </a:rPr>
              <a:t>, σε ευρωπαϊκούς και διεθνείς οργανισμούς,</a:t>
            </a:r>
          </a:p>
          <a:p>
            <a:pPr algn="just"/>
            <a:r>
              <a:rPr lang="el-GR" sz="2500" smtClean="0">
                <a:latin typeface="Comic Sans MS" pitchFamily="66" charset="0"/>
              </a:rPr>
              <a:t>συντάσσει τεχνικές εκθέσεις αξιολόγησης ασφάλειας και περιβαλλοντικών ραδιολογικών επιπτώσεων,</a:t>
            </a:r>
          </a:p>
          <a:p>
            <a:pPr algn="just"/>
            <a:r>
              <a:rPr lang="el-GR" sz="2500" smtClean="0">
                <a:latin typeface="Comic Sans MS" pitchFamily="66" charset="0"/>
              </a:rPr>
              <a:t>συμμετέχει στα ευρωπαϊκά και διεθνή δίκτυα έγκαιρης ειδοποίησης,</a:t>
            </a:r>
          </a:p>
          <a:p>
            <a:pPr algn="just"/>
            <a:r>
              <a:rPr lang="el-GR" sz="2500" smtClean="0">
                <a:latin typeface="Comic Sans MS" pitchFamily="66" charset="0"/>
              </a:rPr>
              <a:t>διενεργεί </a:t>
            </a:r>
            <a:r>
              <a:rPr lang="el-GR" sz="2500" smtClean="0">
                <a:latin typeface="Comic Sans MS" pitchFamily="66" charset="0"/>
                <a:hlinkClick r:id="rId3" tooltip="Μετρήσεις ακτινοβολίας in vivo"/>
              </a:rPr>
              <a:t>in vivo</a:t>
            </a:r>
            <a:r>
              <a:rPr lang="el-GR" sz="2500" smtClean="0">
                <a:latin typeface="Comic Sans MS" pitchFamily="66" charset="0"/>
              </a:rPr>
              <a:t> (σε βιολογικά δείγματα) και </a:t>
            </a:r>
            <a:r>
              <a:rPr lang="el-GR" sz="2500" smtClean="0">
                <a:latin typeface="Comic Sans MS" pitchFamily="66" charset="0"/>
                <a:hlinkClick r:id="rId4" tooltip="Μετρήσεις βιολογικών δειγμάτων"/>
              </a:rPr>
              <a:t>in vitro μετρήσεις</a:t>
            </a:r>
            <a:r>
              <a:rPr lang="el-GR" sz="2500" smtClean="0">
                <a:latin typeface="Comic Sans MS" pitchFamily="66" charset="0"/>
              </a:rPr>
              <a:t> εσωτερικής δοσιμετρίας.</a:t>
            </a:r>
          </a:p>
          <a:p>
            <a:endParaRPr lang="el-GR"/>
          </a:p>
        </p:txBody>
      </p:sp>
      <p:pic>
        <p:nvPicPr>
          <p:cNvPr id="66562" name="Picture 2" descr="laventer 22"/>
          <p:cNvPicPr>
            <a:picLocks noChangeAspect="1" noChangeArrowheads="1"/>
          </p:cNvPicPr>
          <p:nvPr/>
        </p:nvPicPr>
        <p:blipFill>
          <a:blip r:embed="rId5"/>
          <a:stretch>
            <a:fillRect/>
          </a:stretch>
        </p:blipFill>
        <p:spPr bwMode="auto">
          <a:xfrm>
            <a:off x="0" y="0"/>
            <a:ext cx="9144000" cy="2143115"/>
          </a:xfrm>
          <a:prstGeom prst="rect">
            <a:avLst/>
          </a:prstGeom>
          <a:noFill/>
        </p:spPr>
      </p:pic>
      <p:sp>
        <p:nvSpPr>
          <p:cNvPr id="5" name="4 - Ορθογώνιο"/>
          <p:cNvSpPr/>
          <p:nvPr/>
        </p:nvSpPr>
        <p:spPr>
          <a:xfrm>
            <a:off x="1428728" y="642918"/>
            <a:ext cx="6286544" cy="461665"/>
          </a:xfrm>
          <a:prstGeom prst="rect">
            <a:avLst/>
          </a:prstGeom>
        </p:spPr>
        <p:txBody>
          <a:bodyPr wrap="square">
            <a:spAutoFit/>
          </a:bodyPr>
          <a:lstStyle/>
          <a:p>
            <a:pPr algn="ctr"/>
            <a:r>
              <a:rPr lang="el-GR" sz="2400" b="1" smtClean="0">
                <a:latin typeface="Comic Sans MS" pitchFamily="66" charset="0"/>
              </a:rPr>
              <a:t>Εποπτεία ραδιενέργειας στο περιβάλλον</a:t>
            </a:r>
            <a:endParaRPr lang="el-GR" sz="2400"/>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2 - Θέση περιεχομένου"/>
          <p:cNvSpPr>
            <a:spLocks noGrp="1"/>
          </p:cNvSpPr>
          <p:nvPr>
            <p:ph idx="1"/>
          </p:nvPr>
        </p:nvSpPr>
        <p:spPr>
          <a:xfrm>
            <a:off x="142844" y="2571744"/>
            <a:ext cx="8858312" cy="4143404"/>
          </a:xfrm>
        </p:spPr>
        <p:txBody>
          <a:bodyPr>
            <a:normAutofit fontScale="62500" lnSpcReduction="20000"/>
          </a:bodyPr>
          <a:lstStyle/>
          <a:p>
            <a:pPr algn="just"/>
            <a:r>
              <a:rPr lang="el-GR" smtClean="0">
                <a:latin typeface="Comic Sans MS" pitchFamily="66" charset="0"/>
              </a:rPr>
              <a:t>Ραδιενεργά υλικά χρησιμοποιούνται καθημερινά:</a:t>
            </a:r>
          </a:p>
          <a:p>
            <a:pPr algn="just"/>
            <a:r>
              <a:rPr lang="el-GR" smtClean="0">
                <a:latin typeface="Comic Sans MS" pitchFamily="66" charset="0"/>
              </a:rPr>
              <a:t>στην ιατρική, για διαγνωστικές εξετάσεις και θεραπείες στην πυρηνική ιατρική (π.χ. χρήση ραδιοφαρμάκων), ή στην ακτινοθεραπεία (π.χ. ακτινοβολήσεις καρκινικών όγκων, ενδοϊστικά εμφυτεύματα),</a:t>
            </a:r>
          </a:p>
          <a:p>
            <a:pPr algn="just"/>
            <a:r>
              <a:rPr lang="el-GR" smtClean="0">
                <a:latin typeface="Comic Sans MS" pitchFamily="66" charset="0"/>
              </a:rPr>
              <a:t>στη βιομηχανία, για ραδιογραφήσεις, ακτινοβολήσεις υλικών για αποστείρωση, έλεγχο ποιοτικών και λειτουργικών παραμέτρων (π.χ. μέτρηση στάθμης ή πάχους υλικών),</a:t>
            </a:r>
          </a:p>
          <a:p>
            <a:pPr algn="just"/>
            <a:r>
              <a:rPr lang="el-GR" smtClean="0">
                <a:latin typeface="Comic Sans MS" pitchFamily="66" charset="0"/>
              </a:rPr>
              <a:t>στην έρευνα και εκπαίδευση, π.χ. για πειράματα βιολογίας, χημείας, επιστήμης υλικών, </a:t>
            </a:r>
          </a:p>
          <a:p>
            <a:pPr algn="just"/>
            <a:r>
              <a:rPr lang="el-GR" smtClean="0">
                <a:latin typeface="Comic Sans MS" pitchFamily="66" charset="0"/>
              </a:rPr>
              <a:t>σε εξειδικευμένες εφαρμογές, π.χ.  εντοπισμός κοιτασμάτων. </a:t>
            </a:r>
          </a:p>
          <a:p>
            <a:pPr algn="just"/>
            <a:r>
              <a:rPr lang="el-GR" smtClean="0">
                <a:latin typeface="Comic Sans MS" pitchFamily="66" charset="0"/>
              </a:rPr>
              <a:t>Ραδιενεργά απόβλητα είναι τα εναπομείναντα «άχρηστα» προϊόντα που προκαλούνται από ανθρώπινες δραστηριότητες με ραδιενεργά υλικά. Τα παραγόμενα στην Ελλάδα ραδιενεργά απόβλητα προκύπτουν από τις εγκεκριμένες πρακτικές ιοντιζουσών ακτινοβολιών, που ενέχουν χρήση ραδιοϊσοτόπων με τη μορφή ανοικτών ή κλειστών ραδιενεργών πηγών. Κατά κύριο λόγο, αυτές αφορούν </a:t>
            </a:r>
            <a:r>
              <a:rPr lang="el-GR" smtClean="0">
                <a:latin typeface="Comic Sans MS" pitchFamily="66" charset="0"/>
                <a:hlinkClick r:id="rId2"/>
              </a:rPr>
              <a:t>τον τομέα της ιατρικής (πυρηνική ιατρική και ακτινοθεραπεία)</a:t>
            </a:r>
            <a:r>
              <a:rPr lang="el-GR" smtClean="0">
                <a:latin typeface="Comic Sans MS" pitchFamily="66" charset="0"/>
              </a:rPr>
              <a:t> και κατά δεύτερο λόγο τους τομείς της βιομηχανίας και έρευνας. Στην πλειονότητά τουςείναι βραχύβια, χαμηλού επιπέδου απόβλητα (διεθνώς αποκαλούνται VSLW-very short lived waste), τα οποία μετά από επί τόπου διαχείριση, πέφτουν κάτω από τα όρια αποδέσμευσης, και μπορούν να αποδεσμευτούν στο περιβάλλον. Εκτός αυτών, όμως, στη χώρα μας παράγονται σχετικά μικρές μεν, αλλά υπαρκτές ποσότητες ραδιενεργών αποβλήτων που χρήζουν διαχείρισης.</a:t>
            </a:r>
          </a:p>
          <a:p>
            <a:endParaRPr lang="el-GR"/>
          </a:p>
        </p:txBody>
      </p:sp>
      <p:pic>
        <p:nvPicPr>
          <p:cNvPr id="5" name="4 - Εικόνα" descr="Depositphotos 344071386 xl 2015"/>
          <p:cNvPicPr/>
          <p:nvPr/>
        </p:nvPicPr>
        <p:blipFill>
          <a:blip r:embed="rId3"/>
          <a:stretch>
            <a:fillRect/>
          </a:stretch>
        </p:blipFill>
        <p:spPr bwMode="auto">
          <a:xfrm>
            <a:off x="0" y="0"/>
            <a:ext cx="9144000" cy="2357430"/>
          </a:xfrm>
          <a:prstGeom prst="rect">
            <a:avLst/>
          </a:prstGeom>
          <a:noFill/>
        </p:spPr>
      </p:pic>
      <p:sp>
        <p:nvSpPr>
          <p:cNvPr id="6" name="5 - Τίτλος"/>
          <p:cNvSpPr>
            <a:spLocks noGrp="1"/>
          </p:cNvSpPr>
          <p:nvPr>
            <p:ph type="title"/>
          </p:nvPr>
        </p:nvSpPr>
        <p:spPr>
          <a:xfrm>
            <a:off x="357158" y="142852"/>
            <a:ext cx="8401080" cy="1143000"/>
          </a:xfrm>
        </p:spPr>
        <p:txBody>
          <a:bodyPr>
            <a:normAutofit/>
          </a:bodyPr>
          <a:lstStyle/>
          <a:p>
            <a:r>
              <a:rPr lang="el-GR" sz="3600" b="1" smtClean="0">
                <a:solidFill>
                  <a:schemeClr val="tx1"/>
                </a:solidFill>
                <a:latin typeface="Comic Sans MS" pitchFamily="66" charset="0"/>
              </a:rPr>
              <a:t>Διαχείριση ραδιενεργών αποβλήτων</a:t>
            </a:r>
            <a:endParaRPr lang="el-GR" sz="3600">
              <a:solidFill>
                <a:schemeClr val="tx1"/>
              </a:solidFill>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214282" y="357166"/>
            <a:ext cx="8715436" cy="1285884"/>
          </a:xfrm>
        </p:spPr>
        <p:txBody>
          <a:bodyPr>
            <a:noAutofit/>
          </a:bodyPr>
          <a:lstStyle/>
          <a:p>
            <a:pPr algn="ctr"/>
            <a:r>
              <a:rPr lang="el-GR" sz="2400" b="1" smtClean="0">
                <a:solidFill>
                  <a:schemeClr val="tx1"/>
                </a:solidFill>
                <a:latin typeface="Comic Sans MS" pitchFamily="66" charset="0"/>
                <a:hlinkClick r:id="rId2"/>
              </a:rPr>
              <a:t>Οικουμενική Διακήρυξη των Δικαιωμάτων του Ανθρώπου</a:t>
            </a:r>
            <a:br>
              <a:rPr lang="el-GR" sz="2800" smtClean="0">
                <a:solidFill>
                  <a:schemeClr val="tx1"/>
                </a:solidFill>
                <a:latin typeface="Comic Sans MS" pitchFamily="66" charset="0"/>
                <a:hlinkClick r:id="rId2"/>
              </a:rPr>
            </a:br>
            <a:endParaRPr lang="el-GR" sz="2800">
              <a:solidFill>
                <a:schemeClr val="tx1"/>
              </a:solidFill>
              <a:latin typeface="Comic Sans MS" pitchFamily="66" charset="0"/>
            </a:endParaRPr>
          </a:p>
        </p:txBody>
      </p:sp>
      <p:sp>
        <p:nvSpPr>
          <p:cNvPr id="3" name="2 - Θέση περιεχομένου"/>
          <p:cNvSpPr>
            <a:spLocks noGrp="1"/>
          </p:cNvSpPr>
          <p:nvPr>
            <p:ph idx="1"/>
          </p:nvPr>
        </p:nvSpPr>
        <p:spPr/>
        <p:txBody>
          <a:bodyPr>
            <a:normAutofit/>
          </a:bodyPr>
          <a:lstStyle/>
          <a:p>
            <a:r>
              <a:rPr lang="el-GR" sz="1600" smtClean="0">
                <a:latin typeface="Comic Sans MS" pitchFamily="66" charset="0"/>
              </a:rPr>
              <a:t>Είναι ένα έγγραφο ορόσημο στην ιστορία των ανθρωπίνων δικαιωμάτων.</a:t>
            </a:r>
          </a:p>
          <a:p>
            <a:r>
              <a:rPr lang="el-GR" sz="1600" smtClean="0">
                <a:latin typeface="Comic Sans MS" pitchFamily="66" charset="0"/>
              </a:rPr>
              <a:t>Διακηρύχθηκε από τη Γενική Συνέλευση των Ηνωμένων Εθνών στο Παρίσι στις 10 Δεκεμβρίου 1948 ως κοινό πρότυπο επιτευγμάτων για όλους τους λαούς και όλα τα έθνη. </a:t>
            </a:r>
          </a:p>
          <a:p>
            <a:r>
              <a:rPr lang="el-GR" sz="1600" smtClean="0">
                <a:latin typeface="Comic Sans MS" pitchFamily="66" charset="0"/>
              </a:rPr>
              <a:t>Καθορίζει, για πρώτη φορά, τα θεμελιώδη ανθρώπινα δικαιώματα που πρέπει να προστατεύονται παγκοσμίως και έχει μεταφραστεί σε περισσότερες από 500 γλώσσες. </a:t>
            </a:r>
          </a:p>
          <a:p>
            <a:r>
              <a:rPr lang="el-GR" sz="1600" smtClean="0">
                <a:latin typeface="Comic Sans MS" pitchFamily="66" charset="0"/>
              </a:rPr>
              <a:t>Η Γενική Συνέλευση,</a:t>
            </a:r>
          </a:p>
          <a:p>
            <a:pPr>
              <a:buNone/>
            </a:pPr>
            <a:r>
              <a:rPr lang="el-GR" sz="1600" smtClean="0">
                <a:latin typeface="Comic Sans MS" pitchFamily="66" charset="0"/>
              </a:rPr>
              <a:t>      Διακηρύσσει αυτή την Οικουμενική Διακήρυξη των Δικαιωμάτων του Ανθρώπου ως κοινό πρότυπο επίτευξης για όλους τους λαούς και όλα τα έθνη, με σκοπό κάθε άτομο και κάθε όργανο της κοινωνίας, έχοντας συνεχώς κατά νου αυτή τη Διακήρυξη, να προσπαθήσει με τη διδασκαλία και την εκπαίδευση να προωθήσει το σεβασμό αυτών των δικαιωμάτων και ελευθεριών και με προοδευτικά μέτρα, εθνικά και διεθνή. να εξασφαλίσουν την καθολική και αποτελεσματική αναγνώριση και τήρησή τους, τόσο μεταξύ των λαών των ίδιων των κρατών μελών όσο και μεταξύ των λαών των εδαφών υπό τη δικαιοδοσία τους.</a:t>
            </a:r>
          </a:p>
          <a:p>
            <a:endParaRPr lang="el-GR" sz="1600" smtClean="0">
              <a:latin typeface="Comic Sans MS" pitchFamily="66" charset="0"/>
            </a:endParaRPr>
          </a:p>
          <a:p>
            <a:pPr>
              <a:buNone/>
            </a:pPr>
            <a:endParaRPr lang="el-GR" sz="1600" b="1">
              <a:latin typeface="Comic Sans MS" pitchFamily="66" charset="0"/>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57200" y="704088"/>
            <a:ext cx="8229600" cy="724648"/>
          </a:xfrm>
        </p:spPr>
        <p:txBody>
          <a:bodyPr>
            <a:normAutofit fontScale="90000"/>
          </a:bodyPr>
          <a:lstStyle/>
          <a:p>
            <a:pPr algn="ctr"/>
            <a:br>
              <a:rPr lang="el-GR" b="1" smtClean="0"/>
            </a:br>
            <a:br>
              <a:rPr lang="el-GR" smtClean="0"/>
            </a:br>
            <a:r>
              <a:rPr lang="el-GR" b="1" smtClean="0"/>
              <a:t> </a:t>
            </a:r>
            <a:r>
              <a:rPr lang="el-GR" b="1" smtClean="0">
                <a:latin typeface="Comic Sans MS" pitchFamily="66" charset="0"/>
              </a:rPr>
              <a:t>Άρθρο 1</a:t>
            </a:r>
            <a:endParaRPr lang="el-GR">
              <a:latin typeface="Comic Sans MS" pitchFamily="66" charset="0"/>
            </a:endParaRPr>
          </a:p>
        </p:txBody>
      </p:sp>
      <p:sp>
        <p:nvSpPr>
          <p:cNvPr id="3" name="2 - Θέση περιεχομένου"/>
          <p:cNvSpPr>
            <a:spLocks noGrp="1"/>
          </p:cNvSpPr>
          <p:nvPr>
            <p:ph idx="1"/>
          </p:nvPr>
        </p:nvSpPr>
        <p:spPr>
          <a:xfrm>
            <a:off x="457200" y="1500174"/>
            <a:ext cx="8229600" cy="4824426"/>
          </a:xfrm>
        </p:spPr>
        <p:txBody>
          <a:bodyPr>
            <a:normAutofit/>
          </a:bodyPr>
          <a:lstStyle/>
          <a:p>
            <a:pPr algn="just"/>
            <a:r>
              <a:rPr lang="el-GR" sz="1600" smtClean="0">
                <a:latin typeface="Comic Sans MS" pitchFamily="66" charset="0"/>
              </a:rPr>
              <a:t>Όλοι οι άνθρωποι γεννιούνται ελεύθεροι και ίσοι στην αξιοπρέπεια και τα δικαιώματα. Είναι προικισμένοι με λογική και συνείδηση και πρέπει να ενεργούν ο ένας προς τον άλλον με πνεύμα αδελφοσύνης.</a:t>
            </a:r>
          </a:p>
          <a:p>
            <a:endParaRPr lang="el-GR" sz="1600">
              <a:latin typeface="Comic Sans MS" pitchFamily="66" charset="0"/>
            </a:endParaRPr>
          </a:p>
        </p:txBody>
      </p:sp>
      <p:pic>
        <p:nvPicPr>
          <p:cNvPr id="4" name="object 2"/>
          <p:cNvPicPr/>
          <p:nvPr/>
        </p:nvPicPr>
        <p:blipFill>
          <a:blip r:embed="rId2"/>
          <a:stretch>
            <a:fillRect/>
          </a:stretch>
        </p:blipFill>
        <p:spPr>
          <a:xfrm>
            <a:off x="2143108" y="2500306"/>
            <a:ext cx="4143404" cy="4000528"/>
          </a:xfrm>
          <a:prstGeom prst="rect">
            <a:avLst/>
          </a:prstGeom>
        </p:spPr>
      </p:pic>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57200" y="704088"/>
            <a:ext cx="8229600" cy="724648"/>
          </a:xfrm>
        </p:spPr>
        <p:txBody>
          <a:bodyPr>
            <a:normAutofit fontScale="90000"/>
          </a:bodyPr>
          <a:lstStyle/>
          <a:p>
            <a:pPr algn="ctr"/>
            <a:r>
              <a:rPr lang="el-GR" b="1" smtClean="0"/>
              <a:t> </a:t>
            </a:r>
            <a:r>
              <a:rPr lang="el-GR" b="1" smtClean="0">
                <a:latin typeface="Comic Sans MS" pitchFamily="66" charset="0"/>
              </a:rPr>
              <a:t>Άρθρο 2</a:t>
            </a:r>
            <a:endParaRPr lang="el-GR"/>
          </a:p>
        </p:txBody>
      </p:sp>
      <p:sp>
        <p:nvSpPr>
          <p:cNvPr id="3" name="2 - Θέση περιεχομένου"/>
          <p:cNvSpPr>
            <a:spLocks noGrp="1"/>
          </p:cNvSpPr>
          <p:nvPr>
            <p:ph idx="1"/>
          </p:nvPr>
        </p:nvSpPr>
        <p:spPr>
          <a:xfrm>
            <a:off x="214282" y="1428736"/>
            <a:ext cx="8715436" cy="5143536"/>
          </a:xfrm>
        </p:spPr>
        <p:txBody>
          <a:bodyPr>
            <a:normAutofit/>
          </a:bodyPr>
          <a:lstStyle/>
          <a:p>
            <a:pPr algn="just"/>
            <a:r>
              <a:rPr lang="el-GR" sz="1600" smtClean="0">
                <a:latin typeface="Comic Sans MS" pitchFamily="66" charset="0"/>
              </a:rPr>
              <a:t>Καθένας έχει δικαίωμα σε όλα τα δικαιώματα και τις ελευθερίες που ορίζονται στην παρούσα Διακήρυξη, χωρίς καμία διάκριση, όπως φυλή, χρώμα, φύλο, γλώσσα, θρησκεία, πολιτικές ή άλλες πεποιθήσεις, εθνική ή κοινωνική προέλευση, περιουσία, γέννηση ή άλλη κατάσταση. Επιπλέον, δεν γίνεται διάκριση βάσει του πολιτικού, δικαιοδοτικού ή διεθνούς καθεστώτος της χώρας ή του εδάφους στο οποίο ανήκει ένα πρόσωπο, είτε πρόκειται για ανεξάρτητο, εμπιστευτικό, μη αυτοδιοικούμενο ή υπό οποιονδήποτε άλλο περιορισμό κυριαρχίας.</a:t>
            </a:r>
            <a:endParaRPr lang="el-GR" sz="1600">
              <a:latin typeface="Comic Sans MS" pitchFamily="66" charset="0"/>
            </a:endParaRPr>
          </a:p>
        </p:txBody>
      </p:sp>
      <p:pic>
        <p:nvPicPr>
          <p:cNvPr id="4" name="object 2"/>
          <p:cNvPicPr/>
          <p:nvPr/>
        </p:nvPicPr>
        <p:blipFill>
          <a:blip r:embed="rId2"/>
          <a:stretch>
            <a:fillRect/>
          </a:stretch>
        </p:blipFill>
        <p:spPr>
          <a:xfrm>
            <a:off x="2285984" y="3000372"/>
            <a:ext cx="4357718" cy="3690010"/>
          </a:xfrm>
          <a:prstGeom prst="rect">
            <a:avLst/>
          </a:prstGeom>
        </p:spPr>
      </p:pic>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57200" y="704088"/>
            <a:ext cx="8229600" cy="724648"/>
          </a:xfrm>
        </p:spPr>
        <p:txBody>
          <a:bodyPr>
            <a:normAutofit fontScale="90000"/>
          </a:bodyPr>
          <a:lstStyle/>
          <a:p>
            <a:pPr algn="ctr"/>
            <a:r>
              <a:rPr lang="el-GR" b="1" smtClean="0">
                <a:latin typeface="Comic Sans MS" pitchFamily="66" charset="0"/>
              </a:rPr>
              <a:t>Άρθρο 3</a:t>
            </a:r>
            <a:endParaRPr lang="el-GR"/>
          </a:p>
        </p:txBody>
      </p:sp>
      <p:sp>
        <p:nvSpPr>
          <p:cNvPr id="3" name="2 - Θέση περιεχομένου"/>
          <p:cNvSpPr>
            <a:spLocks noGrp="1"/>
          </p:cNvSpPr>
          <p:nvPr>
            <p:ph idx="1"/>
          </p:nvPr>
        </p:nvSpPr>
        <p:spPr>
          <a:xfrm>
            <a:off x="142844" y="1714464"/>
            <a:ext cx="8715436" cy="4857808"/>
          </a:xfrm>
        </p:spPr>
        <p:txBody>
          <a:bodyPr/>
          <a:lstStyle/>
          <a:p>
            <a:r>
              <a:rPr lang="el-GR" sz="1600" smtClean="0">
                <a:latin typeface="Comic Sans MS" pitchFamily="66" charset="0"/>
              </a:rPr>
              <a:t>Καθένας έχει δικαίωμα στη ζωή, την ελευθερία και την ασφάλεια.</a:t>
            </a:r>
          </a:p>
          <a:p>
            <a:pPr>
              <a:buNone/>
            </a:pPr>
            <a:endParaRPr lang="el-GR" sz="1600">
              <a:latin typeface="Comic Sans MS" pitchFamily="66" charset="0"/>
            </a:endParaRPr>
          </a:p>
        </p:txBody>
      </p:sp>
      <p:pic>
        <p:nvPicPr>
          <p:cNvPr id="4" name="object 2"/>
          <p:cNvPicPr/>
          <p:nvPr/>
        </p:nvPicPr>
        <p:blipFill>
          <a:blip r:embed="rId2"/>
          <a:stretch>
            <a:fillRect/>
          </a:stretch>
        </p:blipFill>
        <p:spPr>
          <a:xfrm>
            <a:off x="2214546" y="2214554"/>
            <a:ext cx="4572032" cy="4071966"/>
          </a:xfrm>
          <a:prstGeom prst="rect">
            <a:avLst/>
          </a:prstGeom>
        </p:spPr>
      </p:pic>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57200" y="704088"/>
            <a:ext cx="8229600" cy="724648"/>
          </a:xfrm>
        </p:spPr>
        <p:txBody>
          <a:bodyPr>
            <a:normAutofit fontScale="90000"/>
          </a:bodyPr>
          <a:lstStyle/>
          <a:p>
            <a:pPr algn="ctr"/>
            <a:r>
              <a:rPr lang="el-GR" b="1" smtClean="0">
                <a:latin typeface="Comic Sans MS" pitchFamily="66" charset="0"/>
              </a:rPr>
              <a:t>Άρθρο 4</a:t>
            </a:r>
            <a:endParaRPr lang="el-GR"/>
          </a:p>
        </p:txBody>
      </p:sp>
      <p:sp>
        <p:nvSpPr>
          <p:cNvPr id="3" name="2 - Θέση περιεχομένου"/>
          <p:cNvSpPr>
            <a:spLocks noGrp="1"/>
          </p:cNvSpPr>
          <p:nvPr>
            <p:ph idx="1"/>
          </p:nvPr>
        </p:nvSpPr>
        <p:spPr>
          <a:xfrm>
            <a:off x="285720" y="1571612"/>
            <a:ext cx="8501122" cy="4929222"/>
          </a:xfrm>
        </p:spPr>
        <p:txBody>
          <a:bodyPr>
            <a:normAutofit/>
          </a:bodyPr>
          <a:lstStyle/>
          <a:p>
            <a:pPr algn="just"/>
            <a:r>
              <a:rPr lang="el-GR" sz="1600" smtClean="0">
                <a:latin typeface="Comic Sans MS" pitchFamily="66" charset="0"/>
              </a:rPr>
              <a:t>Κανείς δεν μπορεί να κρατηθεί σε δουλεία . Η δουλεία και το δουλεμπόριο απαγορεύονται σε όλες τις μορφές τους.</a:t>
            </a:r>
          </a:p>
          <a:p>
            <a:pPr algn="just"/>
            <a:endParaRPr lang="el-GR" sz="1600">
              <a:latin typeface="Comic Sans MS" pitchFamily="66" charset="0"/>
            </a:endParaRPr>
          </a:p>
        </p:txBody>
      </p:sp>
      <p:pic>
        <p:nvPicPr>
          <p:cNvPr id="4" name="object 2"/>
          <p:cNvPicPr/>
          <p:nvPr/>
        </p:nvPicPr>
        <p:blipFill>
          <a:blip r:embed="rId2"/>
          <a:stretch>
            <a:fillRect/>
          </a:stretch>
        </p:blipFill>
        <p:spPr>
          <a:xfrm>
            <a:off x="2357422" y="2285992"/>
            <a:ext cx="4500594" cy="4143404"/>
          </a:xfrm>
          <a:prstGeom prst="rect">
            <a:avLst/>
          </a:prstGeom>
        </p:spPr>
      </p:pic>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57200" y="704088"/>
            <a:ext cx="8229600" cy="653210"/>
          </a:xfrm>
        </p:spPr>
        <p:txBody>
          <a:bodyPr>
            <a:normAutofit fontScale="90000"/>
          </a:bodyPr>
          <a:lstStyle/>
          <a:p>
            <a:pPr algn="ctr"/>
            <a:r>
              <a:rPr lang="el-GR" b="1" smtClean="0">
                <a:latin typeface="Comic Sans MS" pitchFamily="66" charset="0"/>
              </a:rPr>
              <a:t>Άρθρο 5</a:t>
            </a:r>
            <a:endParaRPr lang="el-GR">
              <a:latin typeface="Comic Sans MS" pitchFamily="66" charset="0"/>
            </a:endParaRPr>
          </a:p>
        </p:txBody>
      </p:sp>
      <p:sp>
        <p:nvSpPr>
          <p:cNvPr id="3" name="2 - Θέση περιεχομένου"/>
          <p:cNvSpPr>
            <a:spLocks noGrp="1"/>
          </p:cNvSpPr>
          <p:nvPr>
            <p:ph idx="1"/>
          </p:nvPr>
        </p:nvSpPr>
        <p:spPr>
          <a:xfrm>
            <a:off x="357158" y="1500174"/>
            <a:ext cx="8501122" cy="4824426"/>
          </a:xfrm>
        </p:spPr>
        <p:txBody>
          <a:bodyPr>
            <a:normAutofit/>
          </a:bodyPr>
          <a:lstStyle/>
          <a:p>
            <a:pPr algn="just"/>
            <a:r>
              <a:rPr lang="el-GR" sz="1600" smtClean="0">
                <a:latin typeface="Comic Sans MS" pitchFamily="66" charset="0"/>
              </a:rPr>
              <a:t>Κανείς δεν επιτρέπεται να υποβληθεί σε βασανιστήρια ούτε σε σκληρές, απάνθρωπες ή ταπεινωτικές ποινές ή μεταχείριση.</a:t>
            </a:r>
          </a:p>
          <a:p>
            <a:pPr algn="just"/>
            <a:endParaRPr lang="el-GR" sz="1600">
              <a:latin typeface="Comic Sans MS" pitchFamily="66" charset="0"/>
            </a:endParaRPr>
          </a:p>
        </p:txBody>
      </p:sp>
      <p:pic>
        <p:nvPicPr>
          <p:cNvPr id="4" name="object 2"/>
          <p:cNvPicPr/>
          <p:nvPr/>
        </p:nvPicPr>
        <p:blipFill>
          <a:blip r:embed="rId2"/>
          <a:stretch>
            <a:fillRect/>
          </a:stretch>
        </p:blipFill>
        <p:spPr>
          <a:xfrm>
            <a:off x="2214546" y="2357430"/>
            <a:ext cx="4572032" cy="4000528"/>
          </a:xfrm>
          <a:prstGeom prst="rect">
            <a:avLst/>
          </a:prstGeom>
        </p:spPr>
      </p:pic>
    </p:spTree>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57200" y="704088"/>
            <a:ext cx="8229600" cy="653210"/>
          </a:xfrm>
        </p:spPr>
        <p:txBody>
          <a:bodyPr>
            <a:normAutofit fontScale="90000"/>
          </a:bodyPr>
          <a:lstStyle/>
          <a:p>
            <a:pPr algn="ctr"/>
            <a:r>
              <a:rPr lang="el-GR" b="1" smtClean="0">
                <a:latin typeface="Comic Sans MS" pitchFamily="66" charset="0"/>
              </a:rPr>
              <a:t>Άρθρο 6</a:t>
            </a:r>
            <a:endParaRPr lang="el-GR"/>
          </a:p>
        </p:txBody>
      </p:sp>
      <p:sp>
        <p:nvSpPr>
          <p:cNvPr id="3" name="2 - Θέση περιεχομένου"/>
          <p:cNvSpPr>
            <a:spLocks noGrp="1"/>
          </p:cNvSpPr>
          <p:nvPr>
            <p:ph idx="1"/>
          </p:nvPr>
        </p:nvSpPr>
        <p:spPr>
          <a:xfrm>
            <a:off x="357158" y="1714488"/>
            <a:ext cx="8429684" cy="4786346"/>
          </a:xfrm>
        </p:spPr>
        <p:txBody>
          <a:bodyPr>
            <a:normAutofit/>
          </a:bodyPr>
          <a:lstStyle/>
          <a:p>
            <a:pPr algn="just"/>
            <a:r>
              <a:rPr lang="el-GR" sz="1600" smtClean="0">
                <a:latin typeface="Comic Sans MS" pitchFamily="66" charset="0"/>
              </a:rPr>
              <a:t>Καθένας έχει το δικαίωμα να αναγνωρίζεται παντού ως πρόσωπο ενώπιον του νόμου.</a:t>
            </a:r>
          </a:p>
          <a:p>
            <a:pPr algn="just"/>
            <a:endParaRPr lang="el-GR" sz="1600">
              <a:latin typeface="Comic Sans MS" pitchFamily="66" charset="0"/>
            </a:endParaRPr>
          </a:p>
        </p:txBody>
      </p:sp>
      <p:pic>
        <p:nvPicPr>
          <p:cNvPr id="4" name="object 2"/>
          <p:cNvPicPr/>
          <p:nvPr/>
        </p:nvPicPr>
        <p:blipFill>
          <a:blip r:embed="rId2"/>
          <a:stretch>
            <a:fillRect/>
          </a:stretch>
        </p:blipFill>
        <p:spPr>
          <a:xfrm>
            <a:off x="2285984" y="2143116"/>
            <a:ext cx="4429156" cy="4214842"/>
          </a:xfrm>
          <a:prstGeom prst="rect">
            <a:avLst/>
          </a:prstGeom>
        </p:spPr>
      </p:pic>
    </p:spTree>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57200" y="704088"/>
            <a:ext cx="8229600" cy="653210"/>
          </a:xfrm>
        </p:spPr>
        <p:txBody>
          <a:bodyPr>
            <a:normAutofit fontScale="90000"/>
          </a:bodyPr>
          <a:lstStyle/>
          <a:p>
            <a:pPr algn="ctr"/>
            <a:r>
              <a:rPr lang="el-GR" b="1" smtClean="0">
                <a:latin typeface="Comic Sans MS" pitchFamily="66" charset="0"/>
              </a:rPr>
              <a:t>Άρθρο 7</a:t>
            </a:r>
            <a:endParaRPr lang="el-GR"/>
          </a:p>
        </p:txBody>
      </p:sp>
      <p:sp>
        <p:nvSpPr>
          <p:cNvPr id="3" name="2 - Θέση περιεχομένου"/>
          <p:cNvSpPr>
            <a:spLocks noGrp="1"/>
          </p:cNvSpPr>
          <p:nvPr>
            <p:ph idx="1"/>
          </p:nvPr>
        </p:nvSpPr>
        <p:spPr>
          <a:xfrm>
            <a:off x="457200" y="1643050"/>
            <a:ext cx="8329642" cy="4857784"/>
          </a:xfrm>
        </p:spPr>
        <p:txBody>
          <a:bodyPr>
            <a:normAutofit/>
          </a:bodyPr>
          <a:lstStyle/>
          <a:p>
            <a:pPr algn="just"/>
            <a:r>
              <a:rPr lang="el-GR" sz="1600" smtClean="0">
                <a:latin typeface="Comic Sans MS" pitchFamily="66" charset="0"/>
              </a:rPr>
              <a:t>Όλοι είναι ίσοι ενώπιον του νόμου και δικαιούνται, χωρίς καμία διάκριση, ίση προστασία του νόμου. Όλοι έχουν δικαίωμα ίσης προστασίας από οποιαδήποτε διάκριση κατά παράβαση της παρούσας Διακήρυξης και από οποιαδήποτε υποκίνηση τέτοιων διακρίσεων.</a:t>
            </a:r>
          </a:p>
          <a:p>
            <a:pPr algn="just"/>
            <a:endParaRPr lang="el-GR" sz="1600">
              <a:latin typeface="Comic Sans MS" pitchFamily="66" charset="0"/>
            </a:endParaRPr>
          </a:p>
        </p:txBody>
      </p:sp>
      <p:pic>
        <p:nvPicPr>
          <p:cNvPr id="4" name="object 2"/>
          <p:cNvPicPr/>
          <p:nvPr/>
        </p:nvPicPr>
        <p:blipFill>
          <a:blip r:embed="rId2"/>
          <a:stretch>
            <a:fillRect/>
          </a:stretch>
        </p:blipFill>
        <p:spPr>
          <a:xfrm>
            <a:off x="2357422" y="2714620"/>
            <a:ext cx="4143404" cy="3786214"/>
          </a:xfrm>
          <a:prstGeom prst="rect">
            <a:avLst/>
          </a:prstGeom>
        </p:spPr>
      </p:pic>
    </p:spTree>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57200" y="704088"/>
            <a:ext cx="8229600" cy="653210"/>
          </a:xfrm>
        </p:spPr>
        <p:txBody>
          <a:bodyPr>
            <a:normAutofit fontScale="90000"/>
          </a:bodyPr>
          <a:lstStyle/>
          <a:p>
            <a:pPr algn="ctr"/>
            <a:r>
              <a:rPr lang="el-GR" b="1" smtClean="0">
                <a:latin typeface="Comic Sans MS" pitchFamily="66" charset="0"/>
              </a:rPr>
              <a:t>Άρθρο 8</a:t>
            </a:r>
            <a:endParaRPr lang="el-GR"/>
          </a:p>
        </p:txBody>
      </p:sp>
      <p:sp>
        <p:nvSpPr>
          <p:cNvPr id="3" name="2 - Θέση περιεχομένου"/>
          <p:cNvSpPr>
            <a:spLocks noGrp="1"/>
          </p:cNvSpPr>
          <p:nvPr>
            <p:ph idx="1"/>
          </p:nvPr>
        </p:nvSpPr>
        <p:spPr>
          <a:xfrm>
            <a:off x="357158" y="1643050"/>
            <a:ext cx="8429684" cy="4786346"/>
          </a:xfrm>
        </p:spPr>
        <p:txBody>
          <a:bodyPr>
            <a:normAutofit/>
          </a:bodyPr>
          <a:lstStyle/>
          <a:p>
            <a:pPr algn="just"/>
            <a:r>
              <a:rPr lang="el-GR" sz="1600" smtClean="0">
                <a:latin typeface="Comic Sans MS" pitchFamily="66" charset="0"/>
              </a:rPr>
              <a:t>Καθένας έχει δικαίωμα σε αποτελεσματική προσφυγή από τα αρμόδια εθνικά δικαστήρια για πράξεις που παραβιάζουν τα θεμελιώδη δικαιώματα που του αναγνωρίζει το σύνταγμα ή ο νόμος.</a:t>
            </a:r>
          </a:p>
          <a:p>
            <a:pPr algn="just"/>
            <a:endParaRPr lang="el-GR" sz="1600">
              <a:latin typeface="Comic Sans MS" pitchFamily="66" charset="0"/>
            </a:endParaRPr>
          </a:p>
        </p:txBody>
      </p:sp>
      <p:pic>
        <p:nvPicPr>
          <p:cNvPr id="4" name="object 2"/>
          <p:cNvPicPr/>
          <p:nvPr/>
        </p:nvPicPr>
        <p:blipFill>
          <a:blip r:embed="rId2"/>
          <a:stretch>
            <a:fillRect/>
          </a:stretch>
        </p:blipFill>
        <p:spPr>
          <a:xfrm>
            <a:off x="2285984" y="2571744"/>
            <a:ext cx="4429156" cy="3904324"/>
          </a:xfrm>
          <a:prstGeom prst="rect">
            <a:avLst/>
          </a:prstGeom>
        </p:spPr>
      </p:pic>
    </p:spTree>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57200" y="704088"/>
            <a:ext cx="8229600" cy="653210"/>
          </a:xfrm>
        </p:spPr>
        <p:txBody>
          <a:bodyPr>
            <a:normAutofit fontScale="90000"/>
          </a:bodyPr>
          <a:lstStyle/>
          <a:p>
            <a:pPr algn="ctr"/>
            <a:r>
              <a:rPr lang="el-GR" b="1" smtClean="0">
                <a:latin typeface="Comic Sans MS" pitchFamily="66" charset="0"/>
              </a:rPr>
              <a:t>Άρθρο 9</a:t>
            </a:r>
            <a:endParaRPr lang="el-GR"/>
          </a:p>
        </p:txBody>
      </p:sp>
      <p:sp>
        <p:nvSpPr>
          <p:cNvPr id="3" name="2 - Θέση περιεχομένου"/>
          <p:cNvSpPr>
            <a:spLocks noGrp="1"/>
          </p:cNvSpPr>
          <p:nvPr>
            <p:ph idx="1"/>
          </p:nvPr>
        </p:nvSpPr>
        <p:spPr>
          <a:xfrm>
            <a:off x="357158" y="1571612"/>
            <a:ext cx="8429684" cy="4929222"/>
          </a:xfrm>
        </p:spPr>
        <p:txBody>
          <a:bodyPr>
            <a:normAutofit/>
          </a:bodyPr>
          <a:lstStyle/>
          <a:p>
            <a:pPr algn="just"/>
            <a:r>
              <a:rPr lang="el-GR" sz="1600" smtClean="0">
                <a:latin typeface="Comic Sans MS" pitchFamily="66" charset="0"/>
              </a:rPr>
              <a:t>Κανείς δεν μπορεί να υποβληθεί σε αυθαίρετη σύλληψη, κράτηση ή εξορία.</a:t>
            </a:r>
          </a:p>
          <a:p>
            <a:pPr algn="just"/>
            <a:endParaRPr lang="el-GR" sz="1600">
              <a:latin typeface="Comic Sans MS" pitchFamily="66" charset="0"/>
            </a:endParaRPr>
          </a:p>
        </p:txBody>
      </p:sp>
      <p:pic>
        <p:nvPicPr>
          <p:cNvPr id="4" name="object 2"/>
          <p:cNvPicPr/>
          <p:nvPr/>
        </p:nvPicPr>
        <p:blipFill>
          <a:blip r:embed="rId2"/>
          <a:stretch>
            <a:fillRect/>
          </a:stretch>
        </p:blipFill>
        <p:spPr>
          <a:xfrm>
            <a:off x="2000232" y="2214554"/>
            <a:ext cx="4429156" cy="3929090"/>
          </a:xfrm>
          <a:prstGeom prst="rect">
            <a:avLst/>
          </a:prstGeom>
        </p:spPr>
      </p:pic>
    </p:spTree>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57200" y="704088"/>
            <a:ext cx="8229600" cy="796086"/>
          </a:xfrm>
        </p:spPr>
        <p:txBody>
          <a:bodyPr>
            <a:normAutofit fontScale="90000"/>
          </a:bodyPr>
          <a:lstStyle/>
          <a:p>
            <a:pPr algn="ctr"/>
            <a:r>
              <a:rPr lang="el-GR" b="1" smtClean="0">
                <a:latin typeface="Comic Sans MS" pitchFamily="66" charset="0"/>
              </a:rPr>
              <a:t>Άρθρο 10</a:t>
            </a:r>
            <a:endParaRPr lang="el-GR"/>
          </a:p>
        </p:txBody>
      </p:sp>
      <p:sp>
        <p:nvSpPr>
          <p:cNvPr id="3" name="2 - Θέση περιεχομένου"/>
          <p:cNvSpPr>
            <a:spLocks noGrp="1"/>
          </p:cNvSpPr>
          <p:nvPr>
            <p:ph idx="1"/>
          </p:nvPr>
        </p:nvSpPr>
        <p:spPr>
          <a:xfrm>
            <a:off x="285720" y="1571612"/>
            <a:ext cx="8643998" cy="4857784"/>
          </a:xfrm>
        </p:spPr>
        <p:txBody>
          <a:bodyPr>
            <a:normAutofit/>
          </a:bodyPr>
          <a:lstStyle/>
          <a:p>
            <a:pPr algn="just"/>
            <a:r>
              <a:rPr lang="el-GR" sz="1600" smtClean="0">
                <a:latin typeface="Comic Sans MS" pitchFamily="66" charset="0"/>
              </a:rPr>
              <a:t>Κάθε πρόσωπο έχει δικαίωμα να δικαστεί η υπόθεσή του δίκαια, δημόσια και από ανεξάρτητο και αμερόληπτο δικαστήριο, κατά τον καθορισμό των δικαιωμάτων και των υποχρεώσεών του, καθώς και κάθε εναντίον του ποινική κατηγορία.</a:t>
            </a:r>
          </a:p>
          <a:p>
            <a:pPr algn="just"/>
            <a:endParaRPr lang="el-GR" sz="1600">
              <a:latin typeface="Comic Sans MS" pitchFamily="66" charset="0"/>
            </a:endParaRPr>
          </a:p>
        </p:txBody>
      </p:sp>
      <p:pic>
        <p:nvPicPr>
          <p:cNvPr id="4" name="object 2"/>
          <p:cNvPicPr/>
          <p:nvPr/>
        </p:nvPicPr>
        <p:blipFill>
          <a:blip r:embed="rId2"/>
          <a:stretch>
            <a:fillRect/>
          </a:stretch>
        </p:blipFill>
        <p:spPr>
          <a:xfrm>
            <a:off x="2000232" y="2571744"/>
            <a:ext cx="4214842" cy="3786214"/>
          </a:xfrm>
          <a:prstGeom prst="rect">
            <a:avLst/>
          </a:prstGeom>
        </p:spPr>
      </p:pic>
    </p:spTree>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500034" y="571480"/>
            <a:ext cx="8229600" cy="724648"/>
          </a:xfrm>
        </p:spPr>
        <p:txBody>
          <a:bodyPr>
            <a:normAutofit fontScale="90000"/>
          </a:bodyPr>
          <a:lstStyle/>
          <a:p>
            <a:pPr algn="ctr"/>
            <a:r>
              <a:rPr lang="el-GR" b="1" smtClean="0">
                <a:latin typeface="Comic Sans MS" pitchFamily="66" charset="0"/>
              </a:rPr>
              <a:t>Άρθρο 11</a:t>
            </a:r>
            <a:endParaRPr lang="el-GR"/>
          </a:p>
        </p:txBody>
      </p:sp>
      <p:sp>
        <p:nvSpPr>
          <p:cNvPr id="3" name="2 - Θέση περιεχομένου"/>
          <p:cNvSpPr>
            <a:spLocks noGrp="1"/>
          </p:cNvSpPr>
          <p:nvPr>
            <p:ph idx="1"/>
          </p:nvPr>
        </p:nvSpPr>
        <p:spPr>
          <a:xfrm>
            <a:off x="214282" y="1285860"/>
            <a:ext cx="8715436" cy="5429288"/>
          </a:xfrm>
        </p:spPr>
        <p:txBody>
          <a:bodyPr/>
          <a:lstStyle/>
          <a:p>
            <a:pPr algn="just"/>
            <a:r>
              <a:rPr lang="el-GR" sz="1600" smtClean="0">
                <a:latin typeface="Comic Sans MS" pitchFamily="66" charset="0"/>
              </a:rPr>
              <a:t>Κάθε κατηγορούμενος για ποινικό αδίκημα έχει το δικαίωμα να τεκμαίρεται αθώος μέχρις αποδείξεως της ενοχής του σύμφωνα με τον νόμο σε δημόσια δίκη κατά την οποία είχε όλες τις αναγκαίες εγγυήσεις για την υπεράσπισή του.</a:t>
            </a:r>
          </a:p>
          <a:p>
            <a:pPr algn="just"/>
            <a:r>
              <a:rPr lang="el-GR" sz="1600" smtClean="0">
                <a:latin typeface="Comic Sans MS" pitchFamily="66" charset="0"/>
              </a:rPr>
              <a:t>Κανείς δεν μπορεί να καταδικαστεί για πράξη ή παράλειψη που δεν αποτελούσε ποινικό αδίκημα, σύμφωνα με το εθνικό ή το διεθνές δίκαιο, κατά τη στιγμή της τέλεσής της. Επίσης, δεν επιβάλλεται ποινή βαρύτερη από εκείνη που επιβαλλόταν κατά τον χρόνο τέλεσης του ποινικού αδικήματος.</a:t>
            </a:r>
          </a:p>
          <a:p>
            <a:endParaRPr lang="el-GR"/>
          </a:p>
        </p:txBody>
      </p:sp>
      <p:pic>
        <p:nvPicPr>
          <p:cNvPr id="4" name="object 2"/>
          <p:cNvPicPr/>
          <p:nvPr/>
        </p:nvPicPr>
        <p:blipFill>
          <a:blip r:embed="rId2"/>
          <a:stretch>
            <a:fillRect/>
          </a:stretch>
        </p:blipFill>
        <p:spPr>
          <a:xfrm>
            <a:off x="2357422" y="3143248"/>
            <a:ext cx="3929090" cy="3714752"/>
          </a:xfrm>
          <a:prstGeom prst="rect">
            <a:avLst/>
          </a:prstGeom>
        </p:spPr>
      </p:pic>
    </p:spTree>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57200" y="704088"/>
            <a:ext cx="8229600" cy="653210"/>
          </a:xfrm>
        </p:spPr>
        <p:txBody>
          <a:bodyPr>
            <a:normAutofit fontScale="90000"/>
          </a:bodyPr>
          <a:lstStyle/>
          <a:p>
            <a:pPr algn="ctr"/>
            <a:r>
              <a:rPr lang="el-GR" b="1" smtClean="0">
                <a:latin typeface="Comic Sans MS" pitchFamily="66" charset="0"/>
              </a:rPr>
              <a:t>Άρθρο 12</a:t>
            </a:r>
            <a:endParaRPr lang="el-GR"/>
          </a:p>
        </p:txBody>
      </p:sp>
      <p:sp>
        <p:nvSpPr>
          <p:cNvPr id="3" name="2 - Θέση περιεχομένου"/>
          <p:cNvSpPr>
            <a:spLocks noGrp="1"/>
          </p:cNvSpPr>
          <p:nvPr>
            <p:ph idx="1"/>
          </p:nvPr>
        </p:nvSpPr>
        <p:spPr>
          <a:xfrm>
            <a:off x="285720" y="1500174"/>
            <a:ext cx="8572560" cy="5072098"/>
          </a:xfrm>
        </p:spPr>
        <p:txBody>
          <a:bodyPr>
            <a:normAutofit/>
          </a:bodyPr>
          <a:lstStyle/>
          <a:p>
            <a:pPr algn="just"/>
            <a:r>
              <a:rPr lang="el-GR" sz="1600" smtClean="0">
                <a:latin typeface="Comic Sans MS" pitchFamily="66" charset="0"/>
              </a:rPr>
              <a:t>Κανείς δεν επιτρέπεται να υπόκειται σε αυθαίρετες επεμβάσεις στην ιδιωτική του ζωή, την οικογένεια, την κατοικία ή την αλληλογραφία του, ούτε σε προσβολές της τιμής και της υπόληψής του. Καθένας έχει δικαίωμα στην προστασία του νόμου από τέτοιες παρεμβάσεις ή επιθέσεις.</a:t>
            </a:r>
          </a:p>
          <a:p>
            <a:pPr algn="just"/>
            <a:endParaRPr lang="el-GR" sz="1600">
              <a:latin typeface="Comic Sans MS" pitchFamily="66" charset="0"/>
            </a:endParaRPr>
          </a:p>
        </p:txBody>
      </p:sp>
      <p:pic>
        <p:nvPicPr>
          <p:cNvPr id="4" name="object 2"/>
          <p:cNvPicPr/>
          <p:nvPr/>
        </p:nvPicPr>
        <p:blipFill>
          <a:blip r:embed="rId2"/>
          <a:stretch>
            <a:fillRect/>
          </a:stretch>
        </p:blipFill>
        <p:spPr>
          <a:xfrm>
            <a:off x="2214546" y="2571744"/>
            <a:ext cx="4572032" cy="4071966"/>
          </a:xfrm>
          <a:prstGeom prst="rect">
            <a:avLst/>
          </a:prstGeom>
        </p:spPr>
      </p:pic>
    </p:spTree>
  </p:cSld>
  <p:clrMapOvr>
    <a:masterClrMapping/>
  </p:clrMapOvr>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57200" y="704088"/>
            <a:ext cx="8229600" cy="653210"/>
          </a:xfrm>
        </p:spPr>
        <p:txBody>
          <a:bodyPr>
            <a:normAutofit fontScale="90000"/>
          </a:bodyPr>
          <a:lstStyle/>
          <a:p>
            <a:pPr algn="ctr"/>
            <a:r>
              <a:rPr lang="el-GR" b="1" smtClean="0">
                <a:latin typeface="Comic Sans MS" pitchFamily="66" charset="0"/>
              </a:rPr>
              <a:t>Άρθρο 13</a:t>
            </a:r>
            <a:endParaRPr lang="el-GR"/>
          </a:p>
        </p:txBody>
      </p:sp>
      <p:sp>
        <p:nvSpPr>
          <p:cNvPr id="3" name="2 - Θέση περιεχομένου"/>
          <p:cNvSpPr>
            <a:spLocks noGrp="1"/>
          </p:cNvSpPr>
          <p:nvPr>
            <p:ph idx="1"/>
          </p:nvPr>
        </p:nvSpPr>
        <p:spPr>
          <a:xfrm>
            <a:off x="357158" y="1500174"/>
            <a:ext cx="8501122" cy="5072098"/>
          </a:xfrm>
        </p:spPr>
        <p:txBody>
          <a:bodyPr/>
          <a:lstStyle/>
          <a:p>
            <a:pPr algn="just"/>
            <a:r>
              <a:rPr lang="el-GR" sz="1600" smtClean="0">
                <a:latin typeface="Comic Sans MS" pitchFamily="66" charset="0"/>
              </a:rPr>
              <a:t>Καθένας έχει δικαίωμα στην ελεύθερη κυκλοφορία και διαμονή εντός των συνόρων κάθε κράτους.</a:t>
            </a:r>
          </a:p>
          <a:p>
            <a:pPr algn="just"/>
            <a:r>
              <a:rPr lang="el-GR" sz="1600" smtClean="0">
                <a:latin typeface="Comic Sans MS" pitchFamily="66" charset="0"/>
              </a:rPr>
              <a:t>Καθένας έχει το δικαίωμα να εγκαταλείψει οποιαδήποτε χώρα, συμπεριλαμβανομένης της δικής του, και να επιστρέψει στη χώρα του.</a:t>
            </a:r>
          </a:p>
          <a:p>
            <a:endParaRPr lang="el-GR"/>
          </a:p>
        </p:txBody>
      </p:sp>
      <p:pic>
        <p:nvPicPr>
          <p:cNvPr id="4" name="object 2"/>
          <p:cNvPicPr/>
          <p:nvPr/>
        </p:nvPicPr>
        <p:blipFill>
          <a:blip r:embed="rId2"/>
          <a:stretch>
            <a:fillRect/>
          </a:stretch>
        </p:blipFill>
        <p:spPr>
          <a:xfrm>
            <a:off x="2143108" y="2714620"/>
            <a:ext cx="4572032" cy="3929090"/>
          </a:xfrm>
          <a:prstGeom prst="rect">
            <a:avLst/>
          </a:prstGeom>
        </p:spPr>
      </p:pic>
    </p:spTree>
  </p:cSld>
  <p:clrMapOvr>
    <a:masterClrMapping/>
  </p:clrMapOvr>
  <p:transition/>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57200" y="704088"/>
            <a:ext cx="8229600" cy="724648"/>
          </a:xfrm>
        </p:spPr>
        <p:txBody>
          <a:bodyPr>
            <a:normAutofit fontScale="90000"/>
          </a:bodyPr>
          <a:lstStyle/>
          <a:p>
            <a:pPr algn="ctr"/>
            <a:r>
              <a:rPr lang="el-GR" b="1" smtClean="0">
                <a:latin typeface="Comic Sans MS" pitchFamily="66" charset="0"/>
              </a:rPr>
              <a:t>Άρθρο 14</a:t>
            </a:r>
            <a:endParaRPr lang="el-GR"/>
          </a:p>
        </p:txBody>
      </p:sp>
      <p:sp>
        <p:nvSpPr>
          <p:cNvPr id="3" name="2 - Θέση περιεχομένου"/>
          <p:cNvSpPr>
            <a:spLocks noGrp="1"/>
          </p:cNvSpPr>
          <p:nvPr>
            <p:ph idx="1"/>
          </p:nvPr>
        </p:nvSpPr>
        <p:spPr>
          <a:xfrm>
            <a:off x="285720" y="1500174"/>
            <a:ext cx="8572560" cy="5072098"/>
          </a:xfrm>
        </p:spPr>
        <p:txBody>
          <a:bodyPr/>
          <a:lstStyle/>
          <a:p>
            <a:pPr algn="just"/>
            <a:r>
              <a:rPr lang="el-GR" sz="1600" smtClean="0">
                <a:latin typeface="Comic Sans MS" pitchFamily="66" charset="0"/>
              </a:rPr>
              <a:t>Καθένας έχει το δικαίωμα να ζητά και να απολαμβάνει άσυλο σε άλλες χώρες από διώξεις.</a:t>
            </a:r>
          </a:p>
          <a:p>
            <a:pPr algn="just"/>
            <a:r>
              <a:rPr lang="el-GR" sz="1600" smtClean="0">
                <a:latin typeface="Comic Sans MS" pitchFamily="66" charset="0"/>
              </a:rPr>
              <a:t>Δεν μπορεί να γίνει επίκληση του δικαιώματος αυτού σε περίπτωση διώξεων που απορρέουν πραγματικά από μη πολιτικά εγκλήματα ή από πράξεις αντίθετες προς τους σκοπούς και τις αρχές των Ηνωμένων Εθνών.</a:t>
            </a:r>
          </a:p>
          <a:p>
            <a:endParaRPr lang="el-GR"/>
          </a:p>
        </p:txBody>
      </p:sp>
      <p:pic>
        <p:nvPicPr>
          <p:cNvPr id="4" name="object 2"/>
          <p:cNvPicPr/>
          <p:nvPr/>
        </p:nvPicPr>
        <p:blipFill>
          <a:blip r:embed="rId2"/>
          <a:stretch>
            <a:fillRect/>
          </a:stretch>
        </p:blipFill>
        <p:spPr>
          <a:xfrm>
            <a:off x="2428860" y="2786058"/>
            <a:ext cx="4286280" cy="3857652"/>
          </a:xfrm>
          <a:prstGeom prst="rect">
            <a:avLst/>
          </a:prstGeom>
        </p:spPr>
      </p:pic>
    </p:spTree>
  </p:cSld>
  <p:clrMapOvr>
    <a:masterClrMapping/>
  </p:clrMapOvr>
  <p:transition/>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57200" y="704088"/>
            <a:ext cx="8229600" cy="796086"/>
          </a:xfrm>
        </p:spPr>
        <p:txBody>
          <a:bodyPr>
            <a:normAutofit fontScale="90000"/>
          </a:bodyPr>
          <a:lstStyle/>
          <a:p>
            <a:pPr algn="ctr"/>
            <a:r>
              <a:rPr lang="el-GR" b="1" smtClean="0">
                <a:latin typeface="Comic Sans MS" pitchFamily="66" charset="0"/>
              </a:rPr>
              <a:t>Άρθρο 15</a:t>
            </a:r>
            <a:endParaRPr lang="el-GR"/>
          </a:p>
        </p:txBody>
      </p:sp>
      <p:sp>
        <p:nvSpPr>
          <p:cNvPr id="3" name="2 - Θέση περιεχομένου"/>
          <p:cNvSpPr>
            <a:spLocks noGrp="1"/>
          </p:cNvSpPr>
          <p:nvPr>
            <p:ph idx="1"/>
          </p:nvPr>
        </p:nvSpPr>
        <p:spPr>
          <a:xfrm>
            <a:off x="285720" y="1571612"/>
            <a:ext cx="8572560" cy="5000660"/>
          </a:xfrm>
        </p:spPr>
        <p:txBody>
          <a:bodyPr/>
          <a:lstStyle/>
          <a:p>
            <a:pPr algn="just"/>
            <a:r>
              <a:rPr lang="el-GR" sz="1600" smtClean="0">
                <a:latin typeface="Comic Sans MS" pitchFamily="66" charset="0"/>
              </a:rPr>
              <a:t>Καθένας έχει δικαίωμα στην ιθαγένεια.</a:t>
            </a:r>
          </a:p>
          <a:p>
            <a:pPr algn="just"/>
            <a:r>
              <a:rPr lang="el-GR" sz="1600" smtClean="0">
                <a:latin typeface="Comic Sans MS" pitchFamily="66" charset="0"/>
              </a:rPr>
              <a:t>Κανείς δεν μπορεί να στερηθεί αυθαίρετα την ιθαγένειά του ούτε το δικαίωμα να αλλάξει την ιθαγένειά του.</a:t>
            </a:r>
          </a:p>
          <a:p>
            <a:endParaRPr lang="el-GR"/>
          </a:p>
        </p:txBody>
      </p:sp>
      <p:pic>
        <p:nvPicPr>
          <p:cNvPr id="4" name="object 2"/>
          <p:cNvPicPr/>
          <p:nvPr/>
        </p:nvPicPr>
        <p:blipFill>
          <a:blip r:embed="rId2"/>
          <a:stretch>
            <a:fillRect/>
          </a:stretch>
        </p:blipFill>
        <p:spPr>
          <a:xfrm>
            <a:off x="2143108" y="2428868"/>
            <a:ext cx="4714908" cy="4143404"/>
          </a:xfrm>
          <a:prstGeom prst="rect">
            <a:avLst/>
          </a:prstGeom>
        </p:spPr>
      </p:pic>
    </p:spTree>
  </p:cSld>
  <p:clrMapOvr>
    <a:masterClrMapping/>
  </p:clrMapOvr>
  <p:transition/>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28596" y="571480"/>
            <a:ext cx="8229600" cy="796086"/>
          </a:xfrm>
        </p:spPr>
        <p:txBody>
          <a:bodyPr>
            <a:normAutofit fontScale="90000"/>
          </a:bodyPr>
          <a:lstStyle/>
          <a:p>
            <a:pPr algn="ctr"/>
            <a:r>
              <a:rPr lang="el-GR" b="1" smtClean="0">
                <a:latin typeface="Comic Sans MS" pitchFamily="66" charset="0"/>
              </a:rPr>
              <a:t>Άρθρο 16</a:t>
            </a:r>
            <a:endParaRPr lang="el-GR"/>
          </a:p>
        </p:txBody>
      </p:sp>
      <p:sp>
        <p:nvSpPr>
          <p:cNvPr id="3" name="2 - Θέση περιεχομένου"/>
          <p:cNvSpPr>
            <a:spLocks noGrp="1"/>
          </p:cNvSpPr>
          <p:nvPr>
            <p:ph idx="1"/>
          </p:nvPr>
        </p:nvSpPr>
        <p:spPr>
          <a:xfrm>
            <a:off x="142844" y="1357298"/>
            <a:ext cx="8643998" cy="5143536"/>
          </a:xfrm>
        </p:spPr>
        <p:txBody>
          <a:bodyPr/>
          <a:lstStyle/>
          <a:p>
            <a:pPr algn="just"/>
            <a:r>
              <a:rPr lang="el-GR" sz="1600" smtClean="0">
                <a:latin typeface="Comic Sans MS" pitchFamily="66" charset="0"/>
              </a:rPr>
              <a:t>Άνδρες και γυναίκες πλήρους ηλικίας, χωρίς κανένα περιορισμό λόγω φυλής, εθνικότητας ή θρησκείας, έχουν το δικαίωμα να παντρευτούν και να δημιουργήσουν οικογένεια. Έχουν ίσα δικαιώματα ως προς το γάμο, κατά τη διάρκεια του γάμου και κατά τη λύση του.</a:t>
            </a:r>
          </a:p>
          <a:p>
            <a:pPr algn="just"/>
            <a:r>
              <a:rPr lang="el-GR" sz="1600" smtClean="0">
                <a:latin typeface="Comic Sans MS" pitchFamily="66" charset="0"/>
              </a:rPr>
              <a:t>Ο γάμος συνάπτεται μόνο με την ελεύθερη και πλήρη συναίνεση των μελλόνυμφων.</a:t>
            </a:r>
          </a:p>
          <a:p>
            <a:pPr algn="just"/>
            <a:r>
              <a:rPr lang="el-GR" sz="1600" smtClean="0">
                <a:latin typeface="Comic Sans MS" pitchFamily="66" charset="0"/>
              </a:rPr>
              <a:t>Η οικογένεια είναι η φυσική και θεμελιώδης μονάδα της κοινωνίας και δικαιούται προστασίας από την κοινωνία και το κράτος.</a:t>
            </a:r>
          </a:p>
          <a:p>
            <a:endParaRPr lang="el-GR"/>
          </a:p>
        </p:txBody>
      </p:sp>
      <p:pic>
        <p:nvPicPr>
          <p:cNvPr id="4" name="object 2"/>
          <p:cNvPicPr/>
          <p:nvPr/>
        </p:nvPicPr>
        <p:blipFill>
          <a:blip r:embed="rId2"/>
          <a:stretch>
            <a:fillRect/>
          </a:stretch>
        </p:blipFill>
        <p:spPr>
          <a:xfrm>
            <a:off x="2285984" y="2928934"/>
            <a:ext cx="4000528" cy="3786214"/>
          </a:xfrm>
          <a:prstGeom prst="rect">
            <a:avLst/>
          </a:prstGeom>
        </p:spPr>
      </p:pic>
    </p:spTree>
  </p:cSld>
  <p:clrMapOvr>
    <a:masterClrMapping/>
  </p:clrMapOvr>
  <p:transition/>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57200" y="704088"/>
            <a:ext cx="8229600" cy="724648"/>
          </a:xfrm>
        </p:spPr>
        <p:txBody>
          <a:bodyPr>
            <a:normAutofit fontScale="90000"/>
          </a:bodyPr>
          <a:lstStyle/>
          <a:p>
            <a:pPr algn="ctr"/>
            <a:r>
              <a:rPr lang="el-GR" b="1" smtClean="0">
                <a:latin typeface="Comic Sans MS" pitchFamily="66" charset="0"/>
              </a:rPr>
              <a:t>Άρθρο 17</a:t>
            </a:r>
            <a:endParaRPr lang="el-GR"/>
          </a:p>
        </p:txBody>
      </p:sp>
      <p:sp>
        <p:nvSpPr>
          <p:cNvPr id="3" name="2 - Θέση περιεχομένου"/>
          <p:cNvSpPr>
            <a:spLocks noGrp="1"/>
          </p:cNvSpPr>
          <p:nvPr>
            <p:ph idx="1"/>
          </p:nvPr>
        </p:nvSpPr>
        <p:spPr>
          <a:xfrm>
            <a:off x="214282" y="1571612"/>
            <a:ext cx="8643998" cy="5072098"/>
          </a:xfrm>
        </p:spPr>
        <p:txBody>
          <a:bodyPr/>
          <a:lstStyle/>
          <a:p>
            <a:pPr algn="just"/>
            <a:r>
              <a:rPr lang="el-GR" sz="1600" smtClean="0">
                <a:latin typeface="Comic Sans MS" pitchFamily="66" charset="0"/>
              </a:rPr>
              <a:t>Καθένας έχει το δικαίωμα να κατέχει ιδιοκτησία μόνος του καθώς και σε συνεργασία με άλλους.</a:t>
            </a:r>
          </a:p>
          <a:p>
            <a:pPr algn="just"/>
            <a:r>
              <a:rPr lang="el-GR" sz="1600" smtClean="0">
                <a:latin typeface="Comic Sans MS" pitchFamily="66" charset="0"/>
              </a:rPr>
              <a:t>Κανείς δεν μπορεί να στερηθεί αυθαίρετα την ιδιοκτησία του.</a:t>
            </a:r>
          </a:p>
          <a:p>
            <a:endParaRPr lang="el-GR"/>
          </a:p>
        </p:txBody>
      </p:sp>
      <p:pic>
        <p:nvPicPr>
          <p:cNvPr id="4" name="object 2"/>
          <p:cNvPicPr/>
          <p:nvPr/>
        </p:nvPicPr>
        <p:blipFill>
          <a:blip r:embed="rId2"/>
          <a:stretch>
            <a:fillRect/>
          </a:stretch>
        </p:blipFill>
        <p:spPr>
          <a:xfrm>
            <a:off x="2428860" y="2428868"/>
            <a:ext cx="4286280" cy="4071966"/>
          </a:xfrm>
          <a:prstGeom prst="rect">
            <a:avLst/>
          </a:prstGeom>
        </p:spPr>
      </p:pic>
    </p:spTree>
  </p:cSld>
  <p:clrMapOvr>
    <a:masterClrMapping/>
  </p:clrMapOvr>
  <p:transition/>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57200" y="704088"/>
            <a:ext cx="8229600" cy="724648"/>
          </a:xfrm>
        </p:spPr>
        <p:txBody>
          <a:bodyPr>
            <a:normAutofit fontScale="90000"/>
          </a:bodyPr>
          <a:lstStyle/>
          <a:p>
            <a:pPr algn="ctr"/>
            <a:r>
              <a:rPr lang="el-GR" b="1" smtClean="0">
                <a:latin typeface="Comic Sans MS" pitchFamily="66" charset="0"/>
              </a:rPr>
              <a:t>Άρθρο 18</a:t>
            </a:r>
            <a:endParaRPr lang="el-GR"/>
          </a:p>
        </p:txBody>
      </p:sp>
      <p:sp>
        <p:nvSpPr>
          <p:cNvPr id="3" name="2 - Θέση περιεχομένου"/>
          <p:cNvSpPr>
            <a:spLocks noGrp="1"/>
          </p:cNvSpPr>
          <p:nvPr>
            <p:ph idx="1"/>
          </p:nvPr>
        </p:nvSpPr>
        <p:spPr>
          <a:xfrm>
            <a:off x="214282" y="1428736"/>
            <a:ext cx="8643998" cy="5072098"/>
          </a:xfrm>
        </p:spPr>
        <p:txBody>
          <a:bodyPr>
            <a:normAutofit/>
          </a:bodyPr>
          <a:lstStyle/>
          <a:p>
            <a:pPr algn="just"/>
            <a:r>
              <a:rPr lang="el-GR" sz="1600" smtClean="0">
                <a:latin typeface="Comic Sans MS" pitchFamily="66" charset="0"/>
              </a:rPr>
              <a:t>Καθένας έχει δικαίωμα στην ελευθερία σκέψης, συνείδησης και θρησκείας. Το δικαίωμα αυτό περιλαμβάνει την ελευθερία αλλαγής θρησκείας ή πεποιθήσεων, καθώς και την ελευθερία εκδήλωσης της θρησκείας ή των πεποιθήσεών του, ατομικά ή συλλογικά, δημόσια ή ιδιωτικά, με τη διδασκαλία, την άσκηση, τη λατρεία και τις τελετές.</a:t>
            </a:r>
            <a:endParaRPr lang="el-GR" sz="1600">
              <a:latin typeface="Comic Sans MS" pitchFamily="66" charset="0"/>
            </a:endParaRPr>
          </a:p>
        </p:txBody>
      </p:sp>
      <p:pic>
        <p:nvPicPr>
          <p:cNvPr id="4" name="object 2"/>
          <p:cNvPicPr/>
          <p:nvPr/>
        </p:nvPicPr>
        <p:blipFill>
          <a:blip r:embed="rId2"/>
          <a:stretch>
            <a:fillRect/>
          </a:stretch>
        </p:blipFill>
        <p:spPr>
          <a:xfrm>
            <a:off x="2428860" y="2643182"/>
            <a:ext cx="4429156" cy="3929090"/>
          </a:xfrm>
          <a:prstGeom prst="rect">
            <a:avLst/>
          </a:prstGeom>
        </p:spPr>
      </p:pic>
    </p:spTree>
  </p:cSld>
  <p:clrMapOvr>
    <a:masterClrMapping/>
  </p:clrMapOvr>
  <p:transition/>
  <p:timing/>
</p:sld>
</file>

<file path=ppt/slides/slide4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57200" y="704088"/>
            <a:ext cx="8229600" cy="724648"/>
          </a:xfrm>
        </p:spPr>
        <p:txBody>
          <a:bodyPr>
            <a:normAutofit fontScale="90000"/>
          </a:bodyPr>
          <a:lstStyle/>
          <a:p>
            <a:pPr algn="ctr"/>
            <a:r>
              <a:rPr lang="el-GR" b="1" smtClean="0">
                <a:latin typeface="Comic Sans MS" pitchFamily="66" charset="0"/>
              </a:rPr>
              <a:t>Άρθρο 19</a:t>
            </a:r>
            <a:endParaRPr lang="el-GR"/>
          </a:p>
        </p:txBody>
      </p:sp>
      <p:sp>
        <p:nvSpPr>
          <p:cNvPr id="3" name="2 - Θέση περιεχομένου"/>
          <p:cNvSpPr>
            <a:spLocks noGrp="1"/>
          </p:cNvSpPr>
          <p:nvPr>
            <p:ph idx="1"/>
          </p:nvPr>
        </p:nvSpPr>
        <p:spPr>
          <a:xfrm>
            <a:off x="214282" y="1500174"/>
            <a:ext cx="8715436" cy="5143536"/>
          </a:xfrm>
        </p:spPr>
        <p:txBody>
          <a:bodyPr>
            <a:normAutofit/>
          </a:bodyPr>
          <a:lstStyle/>
          <a:p>
            <a:pPr algn="just"/>
            <a:r>
              <a:rPr lang="el-GR" sz="1600" smtClean="0">
                <a:latin typeface="Comic Sans MS" pitchFamily="66" charset="0"/>
              </a:rPr>
              <a:t>Καθένας έχει δικαίωμα στην ελευθερία της γνώμης και της έκφρασης. Το δικαίωμα αυτό περιλαμβάνει την ελευθερία γνώμης χωρίς παρεμβάσεις και την ελευθερία αναζήτησης, λήψης και μετάδοσης πληροφοριών και ιδεών με οποιοδήποτε μέσο και ανεξαρτήτως συνόρων.</a:t>
            </a:r>
          </a:p>
          <a:p>
            <a:pPr algn="just"/>
            <a:endParaRPr lang="el-GR" sz="1600">
              <a:latin typeface="Comic Sans MS" pitchFamily="66" charset="0"/>
            </a:endParaRPr>
          </a:p>
        </p:txBody>
      </p:sp>
      <p:pic>
        <p:nvPicPr>
          <p:cNvPr id="4" name="object 2"/>
          <p:cNvPicPr/>
          <p:nvPr/>
        </p:nvPicPr>
        <p:blipFill>
          <a:blip r:embed="rId2"/>
          <a:stretch>
            <a:fillRect/>
          </a:stretch>
        </p:blipFill>
        <p:spPr>
          <a:xfrm>
            <a:off x="2214546" y="2500306"/>
            <a:ext cx="4500594" cy="4071966"/>
          </a:xfrm>
          <a:prstGeom prst="rect">
            <a:avLst/>
          </a:prstGeom>
        </p:spPr>
      </p:pic>
    </p:spTree>
  </p:cSld>
  <p:clrMapOvr>
    <a:masterClrMapping/>
  </p:clrMapOvr>
  <p:transition/>
  <p:timing/>
</p:sld>
</file>

<file path=ppt/slides/slide4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57200" y="704088"/>
            <a:ext cx="8229600" cy="724648"/>
          </a:xfrm>
        </p:spPr>
        <p:txBody>
          <a:bodyPr>
            <a:normAutofit fontScale="90000"/>
          </a:bodyPr>
          <a:lstStyle/>
          <a:p>
            <a:pPr algn="ctr"/>
            <a:r>
              <a:rPr lang="el-GR" b="1" smtClean="0">
                <a:latin typeface="Comic Sans MS" pitchFamily="66" charset="0"/>
              </a:rPr>
              <a:t>Άρθρο 20</a:t>
            </a:r>
            <a:endParaRPr lang="el-GR"/>
          </a:p>
        </p:txBody>
      </p:sp>
      <p:sp>
        <p:nvSpPr>
          <p:cNvPr id="3" name="2 - Θέση περιεχομένου"/>
          <p:cNvSpPr>
            <a:spLocks noGrp="1"/>
          </p:cNvSpPr>
          <p:nvPr>
            <p:ph idx="1"/>
          </p:nvPr>
        </p:nvSpPr>
        <p:spPr>
          <a:xfrm>
            <a:off x="357158" y="1500174"/>
            <a:ext cx="8572560" cy="5072098"/>
          </a:xfrm>
        </p:spPr>
        <p:txBody>
          <a:bodyPr/>
          <a:lstStyle/>
          <a:p>
            <a:pPr algn="just"/>
            <a:r>
              <a:rPr lang="el-GR" sz="1600" smtClean="0">
                <a:latin typeface="Comic Sans MS" pitchFamily="66" charset="0"/>
              </a:rPr>
              <a:t>Καθένας έχει δικαίωμα στην ελευθερία του συνέρχεσθαι ειρηνικώς και του συνεταιρίζεσθαι.</a:t>
            </a:r>
          </a:p>
          <a:p>
            <a:pPr algn="just"/>
            <a:r>
              <a:rPr lang="el-GR" sz="1600" smtClean="0">
                <a:latin typeface="Comic Sans MS" pitchFamily="66" charset="0"/>
              </a:rPr>
              <a:t>Κανείς δεν μπορεί να υποχρεωθεί να ανήκει σε μια ένωση.</a:t>
            </a:r>
          </a:p>
          <a:p>
            <a:endParaRPr lang="el-GR"/>
          </a:p>
        </p:txBody>
      </p:sp>
      <p:pic>
        <p:nvPicPr>
          <p:cNvPr id="4" name="object 2"/>
          <p:cNvPicPr/>
          <p:nvPr/>
        </p:nvPicPr>
        <p:blipFill>
          <a:blip r:embed="rId2"/>
          <a:stretch>
            <a:fillRect/>
          </a:stretch>
        </p:blipFill>
        <p:spPr>
          <a:xfrm>
            <a:off x="2428860" y="2428868"/>
            <a:ext cx="4500594" cy="4143404"/>
          </a:xfrm>
          <a:prstGeom prst="rect">
            <a:avLst/>
          </a:prstGeom>
        </p:spPr>
      </p:pic>
    </p:spTree>
  </p:cSld>
  <p:clrMapOvr>
    <a:masterClrMapping/>
  </p:clrMapOvr>
  <p:transition/>
  <p:timing/>
</p:sld>
</file>

<file path=ppt/slides/slide4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57200" y="704088"/>
            <a:ext cx="8229600" cy="653210"/>
          </a:xfrm>
        </p:spPr>
        <p:txBody>
          <a:bodyPr>
            <a:normAutofit fontScale="90000"/>
          </a:bodyPr>
          <a:lstStyle/>
          <a:p>
            <a:pPr algn="ctr"/>
            <a:r>
              <a:rPr lang="el-GR" b="1" smtClean="0">
                <a:latin typeface="Comic Sans MS" pitchFamily="66" charset="0"/>
              </a:rPr>
              <a:t>Άρθρο 21</a:t>
            </a:r>
            <a:endParaRPr lang="el-GR"/>
          </a:p>
        </p:txBody>
      </p:sp>
      <p:sp>
        <p:nvSpPr>
          <p:cNvPr id="3" name="2 - Θέση περιεχομένου"/>
          <p:cNvSpPr>
            <a:spLocks noGrp="1"/>
          </p:cNvSpPr>
          <p:nvPr>
            <p:ph idx="1"/>
          </p:nvPr>
        </p:nvSpPr>
        <p:spPr>
          <a:xfrm>
            <a:off x="214282" y="1357298"/>
            <a:ext cx="8643998" cy="5214974"/>
          </a:xfrm>
        </p:spPr>
        <p:txBody>
          <a:bodyPr/>
          <a:lstStyle/>
          <a:p>
            <a:pPr algn="just"/>
            <a:r>
              <a:rPr lang="el-GR" sz="1600" smtClean="0">
                <a:latin typeface="Comic Sans MS" pitchFamily="66" charset="0"/>
              </a:rPr>
              <a:t>Καθένας έχει το δικαίωμα να συμμετέχει στην κυβέρνηση της χώρας του, άμεσα ή μέσω ελεύθερα εκλεγμένων αντιπροσώπων.</a:t>
            </a:r>
          </a:p>
          <a:p>
            <a:pPr algn="just"/>
            <a:r>
              <a:rPr lang="el-GR" sz="1600" smtClean="0">
                <a:latin typeface="Comic Sans MS" pitchFamily="66" charset="0"/>
              </a:rPr>
              <a:t>Καθένας έχει δικαίωμα ίσης πρόσβασης στις δημόσιες υπηρεσίες της χώρας του.</a:t>
            </a:r>
          </a:p>
          <a:p>
            <a:pPr algn="just"/>
            <a:r>
              <a:rPr lang="el-GR" sz="1600" smtClean="0">
                <a:latin typeface="Comic Sans MS" pitchFamily="66" charset="0"/>
              </a:rPr>
              <a:t>Η βούληση του λαού θα είναι η βάση της εξουσίας της κυβέρνησης. Η βούληση αυτή εκφράζεται με περιοδικές και γνήσιες εκλογές, οι οποίες διεξάγονται με καθολική και ίση ψηφοφορία και με μυστική ψηφοφορία ή με ισοδύναμες διαδικασίες ελεύθερης ψηφοφορίας.</a:t>
            </a:r>
          </a:p>
          <a:p>
            <a:endParaRPr lang="el-GR"/>
          </a:p>
        </p:txBody>
      </p:sp>
      <p:pic>
        <p:nvPicPr>
          <p:cNvPr id="4" name="object 2"/>
          <p:cNvPicPr/>
          <p:nvPr/>
        </p:nvPicPr>
        <p:blipFill>
          <a:blip r:embed="rId2"/>
          <a:stretch>
            <a:fillRect/>
          </a:stretch>
        </p:blipFill>
        <p:spPr>
          <a:xfrm>
            <a:off x="2357422" y="2928934"/>
            <a:ext cx="4143404" cy="3762072"/>
          </a:xfrm>
          <a:prstGeom prst="rect">
            <a:avLst/>
          </a:prstGeom>
        </p:spPr>
      </p:pic>
    </p:spTree>
  </p:cSld>
  <p:clrMapOvr>
    <a:masterClrMapping/>
  </p:clrMapOvr>
  <p:transition/>
  <p:timing/>
</p:sld>
</file>

<file path=ppt/slides/slide4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57200" y="704088"/>
            <a:ext cx="8229600" cy="653210"/>
          </a:xfrm>
        </p:spPr>
        <p:txBody>
          <a:bodyPr>
            <a:normAutofit fontScale="90000"/>
          </a:bodyPr>
          <a:lstStyle/>
          <a:p>
            <a:pPr algn="ctr"/>
            <a:r>
              <a:rPr lang="el-GR" b="1" smtClean="0">
                <a:latin typeface="Comic Sans MS" pitchFamily="66" charset="0"/>
              </a:rPr>
              <a:t>Άρθρο 22</a:t>
            </a:r>
            <a:endParaRPr lang="el-GR"/>
          </a:p>
        </p:txBody>
      </p:sp>
      <p:sp>
        <p:nvSpPr>
          <p:cNvPr id="3" name="2 - Θέση περιεχομένου"/>
          <p:cNvSpPr>
            <a:spLocks noGrp="1"/>
          </p:cNvSpPr>
          <p:nvPr>
            <p:ph idx="1"/>
          </p:nvPr>
        </p:nvSpPr>
        <p:spPr>
          <a:xfrm>
            <a:off x="214282" y="1428736"/>
            <a:ext cx="8715436" cy="5214974"/>
          </a:xfrm>
        </p:spPr>
        <p:txBody>
          <a:bodyPr>
            <a:normAutofit/>
          </a:bodyPr>
          <a:lstStyle/>
          <a:p>
            <a:pPr algn="just"/>
            <a:r>
              <a:rPr lang="el-GR" sz="1600" smtClean="0">
                <a:latin typeface="Comic Sans MS" pitchFamily="66" charset="0"/>
              </a:rPr>
              <a:t>Καθένας, ως μέλος της κοινωνίας, έχει δικαίωμα στην κοινωνική ασφάλιση και έχει δικαίωμα στην πραγμάτωση, μέσω εθνικής προσπάθειας και διεθνούς συνεργασίας και σύμφωνα με την οργάνωση και τους πόρους κάθε κράτους, των οικονομικών, κοινωνικών και πολιτιστικών δικαιωμάτων που είναι απαραίτητα για την αξιοπρέπειά του και την ελεύθερη ανάπτυξη της προσωπικότητάς του.</a:t>
            </a:r>
            <a:endParaRPr lang="el-GR" sz="1600">
              <a:latin typeface="Comic Sans MS" pitchFamily="66" charset="0"/>
            </a:endParaRPr>
          </a:p>
        </p:txBody>
      </p:sp>
      <p:pic>
        <p:nvPicPr>
          <p:cNvPr id="4" name="object 2"/>
          <p:cNvPicPr/>
          <p:nvPr/>
        </p:nvPicPr>
        <p:blipFill>
          <a:blip r:embed="rId2"/>
          <a:stretch>
            <a:fillRect/>
          </a:stretch>
        </p:blipFill>
        <p:spPr>
          <a:xfrm>
            <a:off x="2428860" y="2786058"/>
            <a:ext cx="4572032" cy="3786214"/>
          </a:xfrm>
          <a:prstGeom prst="rect">
            <a:avLst/>
          </a:prstGeom>
        </p:spPr>
      </p:pic>
    </p:spTree>
  </p:cSld>
  <p:clrMapOvr>
    <a:masterClrMapping/>
  </p:clrMapOvr>
  <p:transition/>
  <p:timing/>
</p:sld>
</file>

<file path=ppt/slides/slide4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500034" y="642918"/>
            <a:ext cx="8229600" cy="653210"/>
          </a:xfrm>
        </p:spPr>
        <p:txBody>
          <a:bodyPr>
            <a:normAutofit fontScale="90000"/>
          </a:bodyPr>
          <a:lstStyle/>
          <a:p>
            <a:pPr algn="ctr"/>
            <a:r>
              <a:rPr lang="el-GR" b="1" smtClean="0">
                <a:latin typeface="Comic Sans MS" pitchFamily="66" charset="0"/>
              </a:rPr>
              <a:t>Άρθρο 23</a:t>
            </a:r>
            <a:endParaRPr lang="el-GR"/>
          </a:p>
        </p:txBody>
      </p:sp>
      <p:sp>
        <p:nvSpPr>
          <p:cNvPr id="3" name="2 - Θέση περιεχομένου"/>
          <p:cNvSpPr>
            <a:spLocks noGrp="1"/>
          </p:cNvSpPr>
          <p:nvPr>
            <p:ph idx="1"/>
          </p:nvPr>
        </p:nvSpPr>
        <p:spPr>
          <a:xfrm>
            <a:off x="285720" y="1214422"/>
            <a:ext cx="8643998" cy="5500726"/>
          </a:xfrm>
        </p:spPr>
        <p:txBody>
          <a:bodyPr>
            <a:normAutofit/>
          </a:bodyPr>
          <a:lstStyle/>
          <a:p>
            <a:pPr algn="just"/>
            <a:r>
              <a:rPr lang="el-GR" sz="1700" smtClean="0">
                <a:latin typeface="Comic Sans MS" pitchFamily="66" charset="0"/>
              </a:rPr>
              <a:t>Καθένας έχει δικαίωμα στην εργασία, στην ελεύθερη επιλογή εργασίας, σε δίκαιες και ευνοϊκές συνθήκες εργασίας και στην προστασία κατά της ανεργίας.</a:t>
            </a:r>
          </a:p>
          <a:p>
            <a:pPr algn="just"/>
            <a:r>
              <a:rPr lang="el-GR" sz="1700" smtClean="0">
                <a:latin typeface="Comic Sans MS" pitchFamily="66" charset="0"/>
              </a:rPr>
              <a:t>Όλοι, χωρίς καμία διάκριση, έχουν δικαίωμα ίσης αμοιβής για ίση εργασία.</a:t>
            </a:r>
          </a:p>
          <a:p>
            <a:pPr algn="just"/>
            <a:r>
              <a:rPr lang="el-GR" sz="1700" smtClean="0">
                <a:latin typeface="Comic Sans MS" pitchFamily="66" charset="0"/>
              </a:rPr>
              <a:t>Κάθε εργαζόμενος έχει δικαίωμα δίκαιης και ευνοϊκής αμοιβής που εξασφαλίζει στον εαυτό του και στην οικογένειά του διαβίωση αντάξια της ανθρώπινης αξιοπρέπειας και συμπληρώνεται, εν ανάγκη, με άλλα μέσα κοινωνικής προστασίας.</a:t>
            </a:r>
          </a:p>
          <a:p>
            <a:pPr algn="just"/>
            <a:r>
              <a:rPr lang="el-GR" sz="1700" smtClean="0">
                <a:latin typeface="Comic Sans MS" pitchFamily="66" charset="0"/>
              </a:rPr>
              <a:t>Καθένας έχει το δικαίωμα να ιδρύει συνδικαλιστικές οργανώσεις και να προσχωρεί σε αυτές για την προστασία των συμφερόντων του.</a:t>
            </a:r>
          </a:p>
          <a:p>
            <a:endParaRPr lang="el-GR"/>
          </a:p>
        </p:txBody>
      </p:sp>
      <p:pic>
        <p:nvPicPr>
          <p:cNvPr id="4" name="object 2"/>
          <p:cNvPicPr/>
          <p:nvPr/>
        </p:nvPicPr>
        <p:blipFill>
          <a:blip r:embed="rId2"/>
          <a:stretch>
            <a:fillRect/>
          </a:stretch>
        </p:blipFill>
        <p:spPr>
          <a:xfrm>
            <a:off x="2500298" y="3500437"/>
            <a:ext cx="3823447" cy="3357563"/>
          </a:xfrm>
          <a:prstGeom prst="rect">
            <a:avLst/>
          </a:prstGeom>
        </p:spPr>
      </p:pic>
    </p:spTree>
  </p:cSld>
  <p:clrMapOvr>
    <a:masterClrMapping/>
  </p:clrMapOvr>
  <p:transition/>
  <p:timing/>
</p:sld>
</file>

<file path=ppt/slides/slide4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57200" y="704088"/>
            <a:ext cx="8229600" cy="653210"/>
          </a:xfrm>
        </p:spPr>
        <p:txBody>
          <a:bodyPr>
            <a:normAutofit fontScale="90000"/>
          </a:bodyPr>
          <a:lstStyle/>
          <a:p>
            <a:pPr algn="ctr"/>
            <a:r>
              <a:rPr lang="el-GR" b="1" smtClean="0">
                <a:latin typeface="Comic Sans MS" pitchFamily="66" charset="0"/>
              </a:rPr>
              <a:t>Άρθρο 24</a:t>
            </a:r>
            <a:endParaRPr lang="el-GR"/>
          </a:p>
        </p:txBody>
      </p:sp>
      <p:sp>
        <p:nvSpPr>
          <p:cNvPr id="3" name="2 - Θέση περιεχομένου"/>
          <p:cNvSpPr>
            <a:spLocks noGrp="1"/>
          </p:cNvSpPr>
          <p:nvPr>
            <p:ph idx="1"/>
          </p:nvPr>
        </p:nvSpPr>
        <p:spPr>
          <a:xfrm>
            <a:off x="214282" y="1357298"/>
            <a:ext cx="8715436" cy="5286412"/>
          </a:xfrm>
        </p:spPr>
        <p:txBody>
          <a:bodyPr>
            <a:normAutofit/>
          </a:bodyPr>
          <a:lstStyle/>
          <a:p>
            <a:pPr algn="just"/>
            <a:r>
              <a:rPr lang="el-GR" sz="1600" smtClean="0">
                <a:latin typeface="Comic Sans MS" pitchFamily="66" charset="0"/>
              </a:rPr>
              <a:t>Καθένας έχει δικαίωμα στην ανάπαυση και στον ελεύθερο χρόνο, συμπεριλαμβανομένου του εύλογου περιορισμού των ωρών εργασίας και των περιοδικών αργιών με αμοιβή.</a:t>
            </a:r>
            <a:endParaRPr lang="el-GR" sz="1600">
              <a:latin typeface="Comic Sans MS" pitchFamily="66" charset="0"/>
            </a:endParaRPr>
          </a:p>
        </p:txBody>
      </p:sp>
      <p:pic>
        <p:nvPicPr>
          <p:cNvPr id="4" name="object 2"/>
          <p:cNvPicPr/>
          <p:nvPr/>
        </p:nvPicPr>
        <p:blipFill>
          <a:blip r:embed="rId2"/>
          <a:stretch>
            <a:fillRect/>
          </a:stretch>
        </p:blipFill>
        <p:spPr>
          <a:xfrm>
            <a:off x="2143108" y="2000240"/>
            <a:ext cx="5000660" cy="4572032"/>
          </a:xfrm>
          <a:prstGeom prst="rect">
            <a:avLst/>
          </a:prstGeom>
        </p:spPr>
      </p:pic>
    </p:spTree>
  </p:cSld>
  <p:clrMapOvr>
    <a:masterClrMapping/>
  </p:clrMapOvr>
  <p:transition/>
  <p:timing/>
</p:sld>
</file>

<file path=ppt/slides/slide4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57200" y="704088"/>
            <a:ext cx="8229600" cy="653210"/>
          </a:xfrm>
        </p:spPr>
        <p:txBody>
          <a:bodyPr>
            <a:normAutofit fontScale="90000"/>
          </a:bodyPr>
          <a:lstStyle/>
          <a:p>
            <a:pPr algn="ctr"/>
            <a:r>
              <a:rPr lang="el-GR" b="1" smtClean="0">
                <a:latin typeface="Comic Sans MS" pitchFamily="66" charset="0"/>
              </a:rPr>
              <a:t>Άρθρο 25</a:t>
            </a:r>
            <a:endParaRPr lang="el-GR"/>
          </a:p>
        </p:txBody>
      </p:sp>
      <p:sp>
        <p:nvSpPr>
          <p:cNvPr id="3" name="2 - Θέση περιεχομένου"/>
          <p:cNvSpPr>
            <a:spLocks noGrp="1"/>
          </p:cNvSpPr>
          <p:nvPr>
            <p:ph idx="1"/>
          </p:nvPr>
        </p:nvSpPr>
        <p:spPr>
          <a:xfrm>
            <a:off x="214282" y="1357298"/>
            <a:ext cx="8715436" cy="5286412"/>
          </a:xfrm>
        </p:spPr>
        <p:txBody>
          <a:bodyPr>
            <a:normAutofit/>
          </a:bodyPr>
          <a:lstStyle/>
          <a:p>
            <a:pPr algn="just"/>
            <a:r>
              <a:rPr lang="el-GR" sz="1600" smtClean="0">
                <a:latin typeface="Comic Sans MS" pitchFamily="66" charset="0"/>
              </a:rPr>
              <a:t>Καθένας έχει δικαίωμα σε επίπεδο διαβίωσης κατάλληλο για την υγεία και την ευημερία του εαυτού του και της οικογένειάς του, συμπεριλαμβανομένης της τροφής, της ένδυσης, της στέγασης και της ιατρικής περίθαλψης και των απαραίτητων κοινωνικών υπηρεσιών, και δικαίωμα στην ασφάλεια σε περίπτωση ανεργίας, ασθένειας , αναπηρία, χηρεία, γηρατειά ή άλλη έλλειψη βιοπορισμού σε συνθήκες πέρα ​​από τον έλεγχό του. </a:t>
            </a:r>
          </a:p>
          <a:p>
            <a:pPr algn="just"/>
            <a:r>
              <a:rPr lang="el-GR" sz="1600" smtClean="0">
                <a:latin typeface="Comic Sans MS" pitchFamily="66" charset="0"/>
              </a:rPr>
              <a:t>Η μητρότητα και η παιδική ηλικία δικαιούνται ειδική φροντίδα και βοήθεια. Όλα τα παιδιά, είτε γεννήθηκαν εντός είτε εκτός γάμου, απολαμβάνουν την ίδια κοινωνική προστασία.</a:t>
            </a:r>
            <a:endParaRPr lang="el-GR" sz="1600">
              <a:latin typeface="Comic Sans MS" pitchFamily="66" charset="0"/>
            </a:endParaRPr>
          </a:p>
        </p:txBody>
      </p:sp>
      <p:pic>
        <p:nvPicPr>
          <p:cNvPr id="4" name="object 2"/>
          <p:cNvPicPr/>
          <p:nvPr/>
        </p:nvPicPr>
        <p:blipFill>
          <a:blip r:embed="rId2"/>
          <a:stretch>
            <a:fillRect/>
          </a:stretch>
        </p:blipFill>
        <p:spPr>
          <a:xfrm>
            <a:off x="2428860" y="3143248"/>
            <a:ext cx="4000528" cy="3714752"/>
          </a:xfrm>
          <a:prstGeom prst="rect">
            <a:avLst/>
          </a:prstGeom>
        </p:spPr>
      </p:pic>
    </p:spTree>
  </p:cSld>
  <p:clrMapOvr>
    <a:masterClrMapping/>
  </p:clrMapOvr>
  <p:transition/>
  <p:timing/>
</p:sld>
</file>

<file path=ppt/slides/slide4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28596" y="142852"/>
            <a:ext cx="8229600" cy="714380"/>
          </a:xfrm>
        </p:spPr>
        <p:txBody>
          <a:bodyPr>
            <a:normAutofit fontScale="90000"/>
          </a:bodyPr>
          <a:lstStyle/>
          <a:p>
            <a:pPr algn="ctr"/>
            <a:r>
              <a:rPr lang="el-GR" b="1" smtClean="0">
                <a:latin typeface="Comic Sans MS" pitchFamily="66" charset="0"/>
              </a:rPr>
              <a:t>Άρθρο 26</a:t>
            </a:r>
            <a:endParaRPr lang="el-GR"/>
          </a:p>
        </p:txBody>
      </p:sp>
      <p:sp>
        <p:nvSpPr>
          <p:cNvPr id="3" name="2 - Θέση περιεχομένου"/>
          <p:cNvSpPr>
            <a:spLocks noGrp="1"/>
          </p:cNvSpPr>
          <p:nvPr>
            <p:ph idx="1"/>
          </p:nvPr>
        </p:nvSpPr>
        <p:spPr>
          <a:xfrm>
            <a:off x="214282" y="785794"/>
            <a:ext cx="8786874" cy="6072206"/>
          </a:xfrm>
        </p:spPr>
        <p:txBody>
          <a:bodyPr>
            <a:normAutofit/>
          </a:bodyPr>
          <a:lstStyle/>
          <a:p>
            <a:pPr algn="just"/>
            <a:r>
              <a:rPr lang="el-GR" sz="1700" smtClean="0">
                <a:latin typeface="Comic Sans MS" pitchFamily="66" charset="0"/>
              </a:rPr>
              <a:t>Καθένας έχει δικαίωμα στην εκπαίδευση. Η εκπαίδευση πρέπει να είναι δωρεάν, τουλάχιστον στα στοιχειώδη και βασικά στάδια. Η στοιχειώδης εκπαίδευση είναι υποχρεωτική. Η τεχνική και επαγγελματική εκπαίδευση πρέπει να είναι γενικά διαθέσιμη και η τριτοβάθμια εκπαίδευση πρέπει να είναι εξίσου προσιτή σε όλους με αξιοκρατικά κριτήρια.</a:t>
            </a:r>
          </a:p>
          <a:p>
            <a:pPr algn="just"/>
            <a:r>
              <a:rPr lang="el-GR" sz="1700" smtClean="0">
                <a:latin typeface="Comic Sans MS" pitchFamily="66" charset="0"/>
              </a:rPr>
              <a:t>Η εκπαίδευση πρέπει να αποβλέπει στην πλήρη ανάπτυξη της ανθρώπινης προσωπικότητας και στην ενίσχυση του σεβασμού των ανθρωπίνων δικαιωμάτων και των θεμελιωδών ελευθεριών. Θα προάγει την κατανόηση, την ανοχή και τη φιλία μεταξύ όλων των εθνών, φυλετικών ή θρησκευτικών ομάδων και θα προωθεί τις δραστηριότητες των Ηνωμένων Εθνών για τη διατήρηση της ειρήνης.</a:t>
            </a:r>
          </a:p>
          <a:p>
            <a:pPr algn="just"/>
            <a:r>
              <a:rPr lang="el-GR" sz="1700" smtClean="0">
                <a:latin typeface="Comic Sans MS" pitchFamily="66" charset="0"/>
              </a:rPr>
              <a:t>Οι γονείς έχουν εκ των προτέρων το δικαίωμα να επιλέξουν το είδος της εκπαίδευσης που θα δοθεί στα παιδιά τους.</a:t>
            </a:r>
          </a:p>
          <a:p>
            <a:endParaRPr lang="el-GR"/>
          </a:p>
        </p:txBody>
      </p:sp>
      <p:pic>
        <p:nvPicPr>
          <p:cNvPr id="4" name="object 2"/>
          <p:cNvPicPr/>
          <p:nvPr/>
        </p:nvPicPr>
        <p:blipFill>
          <a:blip r:embed="rId2"/>
          <a:stretch>
            <a:fillRect/>
          </a:stretch>
        </p:blipFill>
        <p:spPr>
          <a:xfrm>
            <a:off x="2357422" y="4000504"/>
            <a:ext cx="3643338" cy="2857496"/>
          </a:xfrm>
          <a:prstGeom prst="rect">
            <a:avLst/>
          </a:prstGeom>
        </p:spPr>
      </p:pic>
    </p:spTree>
  </p:cSld>
  <p:clrMapOvr>
    <a:masterClrMapping/>
  </p:clrMapOvr>
  <p:transition/>
  <p:timing/>
</p:sld>
</file>

<file path=ppt/slides/slide4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500034" y="642918"/>
            <a:ext cx="8229600" cy="653210"/>
          </a:xfrm>
        </p:spPr>
        <p:txBody>
          <a:bodyPr>
            <a:normAutofit fontScale="90000"/>
          </a:bodyPr>
          <a:lstStyle/>
          <a:p>
            <a:pPr algn="ctr"/>
            <a:r>
              <a:rPr lang="el-GR" b="1" smtClean="0">
                <a:latin typeface="Comic Sans MS" pitchFamily="66" charset="0"/>
              </a:rPr>
              <a:t>Άρθρο 27</a:t>
            </a:r>
            <a:endParaRPr lang="el-GR"/>
          </a:p>
        </p:txBody>
      </p:sp>
      <p:sp>
        <p:nvSpPr>
          <p:cNvPr id="3" name="2 - Θέση περιεχομένου"/>
          <p:cNvSpPr>
            <a:spLocks noGrp="1"/>
          </p:cNvSpPr>
          <p:nvPr>
            <p:ph idx="1"/>
          </p:nvPr>
        </p:nvSpPr>
        <p:spPr>
          <a:xfrm>
            <a:off x="214282" y="1357298"/>
            <a:ext cx="8715436" cy="5286412"/>
          </a:xfrm>
        </p:spPr>
        <p:txBody>
          <a:bodyPr/>
          <a:lstStyle/>
          <a:p>
            <a:pPr algn="just"/>
            <a:r>
              <a:rPr lang="el-GR" sz="1600" smtClean="0">
                <a:latin typeface="Comic Sans MS" pitchFamily="66" charset="0"/>
              </a:rPr>
              <a:t>Καθένας έχει το δικαίωμα να συμμετέχει ελεύθερα στην πολιτιστική ζωή της κοινότητας, να απολαμβάνει τις τέχνες και να συμμετέχει στην επιστημονική πρόοδο και τα οφέλη της.</a:t>
            </a:r>
          </a:p>
          <a:p>
            <a:pPr algn="just"/>
            <a:r>
              <a:rPr lang="el-GR" sz="1600" smtClean="0">
                <a:latin typeface="Comic Sans MS" pitchFamily="66" charset="0"/>
              </a:rPr>
              <a:t>Καθένας έχει δικαίωμα στην προστασία των ηθικών και υλικών συμφερόντων που απορρέουν από κάθε επιστημονική, λογοτεχνική ή καλλιτεχνική παραγωγή της οποίας είναι δημιουργός.</a:t>
            </a:r>
          </a:p>
          <a:p>
            <a:endParaRPr lang="el-GR"/>
          </a:p>
        </p:txBody>
      </p:sp>
      <p:pic>
        <p:nvPicPr>
          <p:cNvPr id="4" name="object 2"/>
          <p:cNvPicPr/>
          <p:nvPr/>
        </p:nvPicPr>
        <p:blipFill>
          <a:blip r:embed="rId2"/>
          <a:stretch>
            <a:fillRect/>
          </a:stretch>
        </p:blipFill>
        <p:spPr>
          <a:xfrm>
            <a:off x="2143108" y="2643182"/>
            <a:ext cx="4643470" cy="4000528"/>
          </a:xfrm>
          <a:prstGeom prst="rect">
            <a:avLst/>
          </a:prstGeom>
        </p:spPr>
      </p:pic>
    </p:spTree>
  </p:cSld>
  <p:clrMapOvr>
    <a:masterClrMapping/>
  </p:clrMapOvr>
  <p:transition/>
  <p:timing/>
</p:sld>
</file>

<file path=ppt/slides/slide4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57200" y="704088"/>
            <a:ext cx="8229600" cy="724648"/>
          </a:xfrm>
        </p:spPr>
        <p:txBody>
          <a:bodyPr>
            <a:normAutofit fontScale="90000"/>
          </a:bodyPr>
          <a:lstStyle/>
          <a:p>
            <a:pPr algn="ctr"/>
            <a:r>
              <a:rPr lang="el-GR" b="1" smtClean="0">
                <a:latin typeface="Comic Sans MS" pitchFamily="66" charset="0"/>
              </a:rPr>
              <a:t>Άρθρο 28</a:t>
            </a:r>
            <a:endParaRPr lang="el-GR"/>
          </a:p>
        </p:txBody>
      </p:sp>
      <p:sp>
        <p:nvSpPr>
          <p:cNvPr id="3" name="2 - Θέση περιεχομένου"/>
          <p:cNvSpPr>
            <a:spLocks noGrp="1"/>
          </p:cNvSpPr>
          <p:nvPr>
            <p:ph idx="1"/>
          </p:nvPr>
        </p:nvSpPr>
        <p:spPr>
          <a:xfrm>
            <a:off x="214282" y="1428736"/>
            <a:ext cx="8715436" cy="5143536"/>
          </a:xfrm>
        </p:spPr>
        <p:txBody>
          <a:bodyPr>
            <a:normAutofit/>
          </a:bodyPr>
          <a:lstStyle/>
          <a:p>
            <a:pPr algn="just"/>
            <a:r>
              <a:rPr lang="el-GR" sz="1600" smtClean="0">
                <a:latin typeface="Comic Sans MS" pitchFamily="66" charset="0"/>
              </a:rPr>
              <a:t>Καθένας έχει δικαίωμα σε μια κοινωνική και διεθνή τάξη στην οποία τα δικαιώματα και οι ελευθερίες που ορίζονται σε αυτή τη Διακήρυξη μπορούν να υλοποιηθούν πλήρως.</a:t>
            </a:r>
            <a:endParaRPr lang="el-GR" sz="1600">
              <a:latin typeface="Comic Sans MS" pitchFamily="66" charset="0"/>
            </a:endParaRPr>
          </a:p>
        </p:txBody>
      </p:sp>
      <p:pic>
        <p:nvPicPr>
          <p:cNvPr id="4" name="object 2"/>
          <p:cNvPicPr/>
          <p:nvPr/>
        </p:nvPicPr>
        <p:blipFill>
          <a:blip r:embed="rId2"/>
          <a:stretch>
            <a:fillRect/>
          </a:stretch>
        </p:blipFill>
        <p:spPr>
          <a:xfrm>
            <a:off x="2214546" y="2071678"/>
            <a:ext cx="4429156" cy="4429156"/>
          </a:xfrm>
          <a:prstGeom prst="rect">
            <a:avLst/>
          </a:prstGeom>
        </p:spPr>
      </p:pic>
    </p:spTree>
  </p:cSld>
  <p:clrMapOvr>
    <a:masterClrMapping/>
  </p:clrMapOvr>
  <p:transition/>
  <p:timing/>
</p:sld>
</file>

<file path=ppt/slides/slide5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357158" y="142852"/>
            <a:ext cx="8229600" cy="653210"/>
          </a:xfrm>
        </p:spPr>
        <p:txBody>
          <a:bodyPr>
            <a:normAutofit fontScale="90000"/>
          </a:bodyPr>
          <a:lstStyle/>
          <a:p>
            <a:pPr algn="ctr"/>
            <a:r>
              <a:rPr lang="el-GR" b="1" smtClean="0">
                <a:latin typeface="Comic Sans MS" pitchFamily="66" charset="0"/>
              </a:rPr>
              <a:t>Άρθρο 29</a:t>
            </a:r>
            <a:endParaRPr lang="el-GR"/>
          </a:p>
        </p:txBody>
      </p:sp>
      <p:sp>
        <p:nvSpPr>
          <p:cNvPr id="3" name="2 - Θέση περιεχομένου"/>
          <p:cNvSpPr>
            <a:spLocks noGrp="1"/>
          </p:cNvSpPr>
          <p:nvPr>
            <p:ph idx="1"/>
          </p:nvPr>
        </p:nvSpPr>
        <p:spPr>
          <a:xfrm>
            <a:off x="214282" y="785794"/>
            <a:ext cx="8643998" cy="6072206"/>
          </a:xfrm>
        </p:spPr>
        <p:txBody>
          <a:bodyPr>
            <a:normAutofit/>
          </a:bodyPr>
          <a:lstStyle/>
          <a:p>
            <a:pPr algn="just"/>
            <a:r>
              <a:rPr lang="el-GR" sz="1600" smtClean="0">
                <a:latin typeface="Comic Sans MS" pitchFamily="66" charset="0"/>
              </a:rPr>
              <a:t>Ο καθένας έχει καθήκοντα απέναντι στην κοινότητα στην οποία και μόνο είναι δυνατή η ελεύθερη και πλήρης ανάπτυξη της προσωπικότητάς του.</a:t>
            </a:r>
          </a:p>
          <a:p>
            <a:pPr algn="just"/>
            <a:r>
              <a:rPr lang="el-GR" sz="1600" smtClean="0">
                <a:latin typeface="Comic Sans MS" pitchFamily="66" charset="0"/>
              </a:rPr>
              <a:t>Κατά την άσκηση των δικαιωμάτων και ελευθεριών του, κάθε πρόσωπο υπόκειται μόνο στους περιορισμούς που καθορίζονται από το νόμο με αποκλειστικό σκοπό την εξασφάλιση της δέουσας αναγνώρισης και του σεβασμού των δικαιωμάτων και ελευθεριών των άλλων και την ικανοποίηση των δίκαιων απαιτήσεων της ηθικής, της δημόσιας τάξης και της γενικής ευημερίας σε μια δημοκρατική κοινωνία.</a:t>
            </a:r>
          </a:p>
          <a:p>
            <a:pPr algn="just"/>
            <a:r>
              <a:rPr lang="el-GR" sz="1600" smtClean="0">
                <a:latin typeface="Comic Sans MS" pitchFamily="66" charset="0"/>
              </a:rPr>
              <a:t>Αυτά τα δικαιώματα και οι ελευθερίες δεν μπορούν σε καμία περίπτωση να ασκούνται αντίθετα προς τους σκοπούς και τις αρχές των Ηνωμένων Εθνών.</a:t>
            </a:r>
          </a:p>
          <a:p>
            <a:endParaRPr lang="el-GR"/>
          </a:p>
        </p:txBody>
      </p:sp>
      <p:pic>
        <p:nvPicPr>
          <p:cNvPr id="4" name="object 2"/>
          <p:cNvPicPr/>
          <p:nvPr/>
        </p:nvPicPr>
        <p:blipFill>
          <a:blip r:embed="rId2"/>
          <a:stretch>
            <a:fillRect/>
          </a:stretch>
        </p:blipFill>
        <p:spPr>
          <a:xfrm>
            <a:off x="2357422" y="3167366"/>
            <a:ext cx="4214842" cy="3690634"/>
          </a:xfrm>
          <a:prstGeom prst="rect">
            <a:avLst/>
          </a:prstGeom>
        </p:spPr>
      </p:pic>
    </p:spTree>
  </p:cSld>
  <p:clrMapOvr>
    <a:masterClrMapping/>
  </p:clrMapOvr>
  <p:transition/>
  <p:timing/>
</p:sld>
</file>

<file path=ppt/slides/slide5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57200" y="704088"/>
            <a:ext cx="8229600" cy="581772"/>
          </a:xfrm>
        </p:spPr>
        <p:txBody>
          <a:bodyPr>
            <a:normAutofit fontScale="90000"/>
          </a:bodyPr>
          <a:lstStyle/>
          <a:p>
            <a:pPr algn="ctr"/>
            <a:r>
              <a:rPr lang="el-GR" b="1" smtClean="0">
                <a:latin typeface="Comic Sans MS" pitchFamily="66" charset="0"/>
              </a:rPr>
              <a:t>Άρθρο 30</a:t>
            </a:r>
            <a:endParaRPr lang="el-GR"/>
          </a:p>
        </p:txBody>
      </p:sp>
      <p:sp>
        <p:nvSpPr>
          <p:cNvPr id="3" name="2 - Θέση περιεχομένου"/>
          <p:cNvSpPr>
            <a:spLocks noGrp="1"/>
          </p:cNvSpPr>
          <p:nvPr>
            <p:ph idx="1"/>
          </p:nvPr>
        </p:nvSpPr>
        <p:spPr>
          <a:xfrm>
            <a:off x="214282" y="1285860"/>
            <a:ext cx="8715436" cy="5429288"/>
          </a:xfrm>
        </p:spPr>
        <p:txBody>
          <a:bodyPr>
            <a:normAutofit/>
          </a:bodyPr>
          <a:lstStyle/>
          <a:p>
            <a:pPr algn="just"/>
            <a:r>
              <a:rPr lang="el-GR" sz="1600" smtClean="0">
                <a:latin typeface="Comic Sans MS" pitchFamily="66" charset="0"/>
              </a:rPr>
              <a:t>Τίποτα στην παρούσα Διακήρυξη δεν μπορεί να ερμηνευθεί ότι υπονοεί για οποιοδήποτε κράτος, ομάδα ή πρόσωπο οποιοδήποτε δικαίωμα να συμμετέχει σε οποιαδήποτε δραστηριότητα ή να εκτελεί οποιαδήποτε πράξη που αποσκοπεί στην καταστροφή οποιουδήποτε από τα δικαιώματα και τις ελευθερίες που ορίζονται σε αυτήν.</a:t>
            </a:r>
            <a:endParaRPr lang="el-GR" sz="1600">
              <a:latin typeface="Comic Sans MS" pitchFamily="66" charset="0"/>
            </a:endParaRPr>
          </a:p>
        </p:txBody>
      </p:sp>
      <p:pic>
        <p:nvPicPr>
          <p:cNvPr id="4" name="object 2"/>
          <p:cNvPicPr/>
          <p:nvPr/>
        </p:nvPicPr>
        <p:blipFill>
          <a:blip r:embed="rId2"/>
          <a:stretch>
            <a:fillRect/>
          </a:stretch>
        </p:blipFill>
        <p:spPr>
          <a:xfrm>
            <a:off x="2143108" y="2500306"/>
            <a:ext cx="4786346" cy="4071966"/>
          </a:xfrm>
          <a:prstGeom prst="rect">
            <a:avLst/>
          </a:prstGeom>
        </p:spPr>
      </p:pic>
    </p:spTree>
  </p:cSld>
  <p:clrMapOvr>
    <a:masterClrMapping/>
  </p:clrMapOvr>
  <p:transition/>
  <p:timing/>
</p:sld>
</file>

<file path=ppt/slides/slide5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357158" y="142852"/>
            <a:ext cx="8229600" cy="510334"/>
          </a:xfrm>
        </p:spPr>
        <p:txBody>
          <a:bodyPr>
            <a:normAutofit fontScale="90000"/>
          </a:bodyPr>
          <a:lstStyle/>
          <a:p>
            <a:pPr algn="ctr"/>
            <a:br>
              <a:rPr lang="el-GR" b="1" smtClean="0"/>
            </a:br>
            <a:r>
              <a:rPr lang="el-GR" b="1" smtClean="0"/>
              <a:t> </a:t>
            </a:r>
            <a:r>
              <a:rPr lang="el-GR" sz="4400" b="1" smtClean="0">
                <a:latin typeface="Comic Sans MS" pitchFamily="66" charset="0"/>
              </a:rPr>
              <a:t>Συντάκτες της Διακήρυξης</a:t>
            </a:r>
            <a:endParaRPr lang="el-GR" sz="4400">
              <a:latin typeface="Comic Sans MS" pitchFamily="66" charset="0"/>
            </a:endParaRPr>
          </a:p>
        </p:txBody>
      </p:sp>
      <p:sp>
        <p:nvSpPr>
          <p:cNvPr id="3" name="2 - Θέση περιεχομένου"/>
          <p:cNvSpPr>
            <a:spLocks noGrp="1"/>
          </p:cNvSpPr>
          <p:nvPr>
            <p:ph idx="1"/>
          </p:nvPr>
        </p:nvSpPr>
        <p:spPr>
          <a:xfrm>
            <a:off x="142844" y="500042"/>
            <a:ext cx="8715436" cy="6215106"/>
          </a:xfrm>
        </p:spPr>
        <p:txBody>
          <a:bodyPr>
            <a:normAutofit/>
          </a:bodyPr>
          <a:lstStyle/>
          <a:p>
            <a:pPr>
              <a:buNone/>
            </a:pPr>
            <a:endParaRPr lang="el-GR" smtClean="0"/>
          </a:p>
          <a:p>
            <a:pPr algn="just"/>
            <a:r>
              <a:rPr lang="el-GR" sz="1700" smtClean="0">
                <a:latin typeface="Comic Sans MS" pitchFamily="66" charset="0"/>
              </a:rPr>
              <a:t>Τον Φεβρουάριο του 1947, μια ομάδα αποτελούμενη από τους Eleanor Roosevelt, Pen-Chun Chang και Charles Malik άρχισε να συντάσσει τη Διεθνή Διακήρυξη των Ανθρωπίνων Δικαιωμάτων. Με τη βοήθεια της Γραμματείας των Ηνωμένων Εθνών, το έργο της διαμόρφωσης ενός προσχεδίου ανατέθηκε στον John Humphrey, Διευθυντή του Τμήματος Ανθρωπίνων Δικαιωμάτων της Γραμματείας των Ηνωμένων Εθνών. Μετά από επιστολή του Προέδρου της Επιτροπής Ανθρωπίνων Δικαιωμάτων προς τον Πρόεδρο του Οικονομικού και Κοινωνικού Συμβουλίου, με ημερομηνία 27 Μαρτίου 1947, η Συντακτική αυτή Επιτροπή διευρύνθηκε. Στη συνέχεια αποτελούνταν από τα μέλη της Επιτροπής Ανθρωπίνων Δικαιωμάτων για την Αυστραλία, την Κίνα, τη Χιλή, τη Γαλλία, το Λίβανο, τις Ηνωμένες Πολιτείες, το Ηνωμένο Βασίλειο και την Ένωση Σοβιετικών Σοσιαλιστικών Δημοκρατιών.</a:t>
            </a:r>
            <a:endParaRPr lang="el-GR" sz="1700">
              <a:latin typeface="Comic Sans MS" pitchFamily="66" charset="0"/>
            </a:endParaRPr>
          </a:p>
        </p:txBody>
      </p:sp>
      <p:pic>
        <p:nvPicPr>
          <p:cNvPr id="14338" name="Picture 2" descr="Eleanor Roosevelt"/>
          <p:cNvPicPr>
            <a:picLocks noChangeAspect="1" noChangeArrowheads="1"/>
          </p:cNvPicPr>
          <p:nvPr/>
        </p:nvPicPr>
        <p:blipFill>
          <a:blip r:embed="rId2"/>
          <a:stretch>
            <a:fillRect/>
          </a:stretch>
        </p:blipFill>
        <p:spPr bwMode="auto">
          <a:xfrm>
            <a:off x="500034" y="3857628"/>
            <a:ext cx="3495675" cy="2333626"/>
          </a:xfrm>
          <a:prstGeom prst="rect">
            <a:avLst/>
          </a:prstGeom>
          <a:noFill/>
        </p:spPr>
      </p:pic>
      <p:sp>
        <p:nvSpPr>
          <p:cNvPr id="5" name="4 - TextBox"/>
          <p:cNvSpPr txBox="1"/>
          <p:nvPr/>
        </p:nvSpPr>
        <p:spPr>
          <a:xfrm>
            <a:off x="500034" y="6143644"/>
            <a:ext cx="3500462" cy="553998"/>
          </a:xfrm>
          <a:prstGeom prst="rect">
            <a:avLst/>
          </a:prstGeom>
          <a:noFill/>
        </p:spPr>
        <p:txBody>
          <a:bodyPr wrap="square" rtlCol="0">
            <a:spAutoFit/>
          </a:bodyPr>
          <a:lstStyle/>
          <a:p>
            <a:pPr algn="just"/>
            <a:r>
              <a:rPr lang="el-GR" sz="1200">
                <a:latin typeface="Comic Sans MS" pitchFamily="66" charset="0"/>
              </a:rPr>
              <a:t>Eleanor Roosevelt (ΗΠΑ), Πρόεδρος της Επιτροπής Ανθρωπίνων Δικαιωμά</a:t>
            </a:r>
            <a:r>
              <a:rPr lang="el-GR"/>
              <a:t>των</a:t>
            </a:r>
          </a:p>
        </p:txBody>
      </p:sp>
      <p:pic>
        <p:nvPicPr>
          <p:cNvPr id="14340" name="Picture 4" descr="Potrait of Rene Cassin"/>
          <p:cNvPicPr>
            <a:picLocks noChangeAspect="1" noChangeArrowheads="1"/>
          </p:cNvPicPr>
          <p:nvPr/>
        </p:nvPicPr>
        <p:blipFill>
          <a:blip r:embed="rId3"/>
          <a:stretch>
            <a:fillRect/>
          </a:stretch>
        </p:blipFill>
        <p:spPr bwMode="auto">
          <a:xfrm>
            <a:off x="4786314" y="3929066"/>
            <a:ext cx="3495675" cy="2214578"/>
          </a:xfrm>
          <a:prstGeom prst="rect">
            <a:avLst/>
          </a:prstGeom>
          <a:noFill/>
        </p:spPr>
      </p:pic>
      <p:sp>
        <p:nvSpPr>
          <p:cNvPr id="7" name="6 - TextBox"/>
          <p:cNvSpPr txBox="1"/>
          <p:nvPr/>
        </p:nvSpPr>
        <p:spPr>
          <a:xfrm>
            <a:off x="4786314" y="6215082"/>
            <a:ext cx="3786214" cy="461665"/>
          </a:xfrm>
          <a:prstGeom prst="rect">
            <a:avLst/>
          </a:prstGeom>
          <a:noFill/>
        </p:spPr>
        <p:txBody>
          <a:bodyPr wrap="square" rtlCol="0">
            <a:spAutoFit/>
          </a:bodyPr>
          <a:lstStyle/>
          <a:p>
            <a:pPr algn="just"/>
            <a:r>
              <a:rPr lang="el-GR" sz="1200">
                <a:latin typeface="Comic Sans MS" pitchFamily="66" charset="0"/>
              </a:rPr>
              <a:t>Δρ </a:t>
            </a:r>
            <a:r>
              <a:rPr lang="el-GR" sz="1200" smtClean="0">
                <a:latin typeface="Comic Sans MS" pitchFamily="66" charset="0"/>
              </a:rPr>
              <a:t>Peng-Chun </a:t>
            </a:r>
            <a:r>
              <a:rPr lang="el-GR" sz="1200">
                <a:latin typeface="Comic Sans MS" pitchFamily="66" charset="0"/>
              </a:rPr>
              <a:t>Chang (Κίνα), Αντιπρόεδρος της Επιτροπής Ανθρωπίνων Δικαιωμάτων</a:t>
            </a:r>
          </a:p>
        </p:txBody>
      </p:sp>
    </p:spTree>
  </p:cSld>
  <p:clrMapOvr>
    <a:masterClrMapping/>
  </p:clrMapOvr>
  <p:transition/>
  <p:timing/>
</p:sld>
</file>

<file path=ppt/slides/slide5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500034" y="142852"/>
            <a:ext cx="8229600" cy="653210"/>
          </a:xfrm>
        </p:spPr>
        <p:txBody>
          <a:bodyPr>
            <a:noAutofit/>
          </a:bodyPr>
          <a:lstStyle/>
          <a:p>
            <a:pPr algn="ctr"/>
            <a:r>
              <a:rPr lang="el-GR" sz="4000" b="1" smtClean="0">
                <a:latin typeface="Comic Sans MS" pitchFamily="66" charset="0"/>
              </a:rPr>
              <a:t>Συντάκτες της Διακήρυξης</a:t>
            </a:r>
            <a:endParaRPr lang="el-GR" sz="4000"/>
          </a:p>
        </p:txBody>
      </p:sp>
      <p:pic>
        <p:nvPicPr>
          <p:cNvPr id="48130" name="Picture 2" descr="Dr. Peng-chun Chang (China)"/>
          <p:cNvPicPr>
            <a:picLocks noChangeAspect="1" noChangeArrowheads="1"/>
          </p:cNvPicPr>
          <p:nvPr/>
        </p:nvPicPr>
        <p:blipFill>
          <a:blip r:embed="rId2"/>
          <a:stretch>
            <a:fillRect/>
          </a:stretch>
        </p:blipFill>
        <p:spPr bwMode="auto">
          <a:xfrm>
            <a:off x="0" y="785794"/>
            <a:ext cx="3210335" cy="2143140"/>
          </a:xfrm>
          <a:prstGeom prst="rect">
            <a:avLst/>
          </a:prstGeom>
          <a:noFill/>
        </p:spPr>
      </p:pic>
      <p:sp>
        <p:nvSpPr>
          <p:cNvPr id="5" name="4 - Ορθογώνιο"/>
          <p:cNvSpPr/>
          <p:nvPr/>
        </p:nvSpPr>
        <p:spPr>
          <a:xfrm>
            <a:off x="0" y="3000372"/>
            <a:ext cx="3286116" cy="461665"/>
          </a:xfrm>
          <a:prstGeom prst="rect">
            <a:avLst/>
          </a:prstGeom>
        </p:spPr>
        <p:txBody>
          <a:bodyPr wrap="square">
            <a:spAutoFit/>
          </a:bodyPr>
          <a:lstStyle/>
          <a:p>
            <a:pPr algn="just"/>
            <a:r>
              <a:rPr lang="el-GR" sz="1200">
                <a:latin typeface="Comic Sans MS" pitchFamily="66" charset="0"/>
              </a:rPr>
              <a:t>Dr. Charles Malik (Λίβανος), εισηγητής της Επιτροπής Ανθρωπίνων Δικαιωμάτων</a:t>
            </a:r>
          </a:p>
        </p:txBody>
      </p:sp>
      <p:pic>
        <p:nvPicPr>
          <p:cNvPr id="48132" name="Picture 4" descr="Potrait of Rene Cassin"/>
          <p:cNvPicPr>
            <a:picLocks noChangeAspect="1" noChangeArrowheads="1"/>
          </p:cNvPicPr>
          <p:nvPr/>
        </p:nvPicPr>
        <p:blipFill>
          <a:blip r:embed="rId3"/>
          <a:stretch>
            <a:fillRect/>
          </a:stretch>
        </p:blipFill>
        <p:spPr bwMode="auto">
          <a:xfrm>
            <a:off x="3214678" y="785794"/>
            <a:ext cx="3286148" cy="2143140"/>
          </a:xfrm>
          <a:prstGeom prst="rect">
            <a:avLst/>
          </a:prstGeom>
          <a:noFill/>
        </p:spPr>
      </p:pic>
      <p:sp>
        <p:nvSpPr>
          <p:cNvPr id="7" name="6 - Ορθογώνιο"/>
          <p:cNvSpPr/>
          <p:nvPr/>
        </p:nvSpPr>
        <p:spPr>
          <a:xfrm>
            <a:off x="3214678" y="2928934"/>
            <a:ext cx="3143272" cy="461665"/>
          </a:xfrm>
          <a:prstGeom prst="rect">
            <a:avLst/>
          </a:prstGeom>
        </p:spPr>
        <p:txBody>
          <a:bodyPr wrap="square">
            <a:spAutoFit/>
          </a:bodyPr>
          <a:lstStyle/>
          <a:p>
            <a:pPr algn="just"/>
            <a:r>
              <a:rPr lang="el-GR" sz="1200">
                <a:latin typeface="Comic Sans MS" pitchFamily="66" charset="0"/>
              </a:rPr>
              <a:t>William Hodgson (Αυστραλία), Μέλος της Επιτροπής Ανθρωπίνων Δικαιωμάτων</a:t>
            </a:r>
          </a:p>
        </p:txBody>
      </p:sp>
      <p:pic>
        <p:nvPicPr>
          <p:cNvPr id="48134" name="Picture 6" descr="Hernan Santa Cruz"/>
          <p:cNvPicPr>
            <a:picLocks noChangeAspect="1" noChangeArrowheads="1"/>
          </p:cNvPicPr>
          <p:nvPr/>
        </p:nvPicPr>
        <p:blipFill>
          <a:blip r:embed="rId4"/>
          <a:stretch>
            <a:fillRect/>
          </a:stretch>
        </p:blipFill>
        <p:spPr bwMode="auto">
          <a:xfrm>
            <a:off x="6215074" y="785794"/>
            <a:ext cx="2928926" cy="2143140"/>
          </a:xfrm>
          <a:prstGeom prst="rect">
            <a:avLst/>
          </a:prstGeom>
          <a:noFill/>
        </p:spPr>
      </p:pic>
      <p:sp>
        <p:nvSpPr>
          <p:cNvPr id="9" name="8 - Ορθογώνιο"/>
          <p:cNvSpPr/>
          <p:nvPr/>
        </p:nvSpPr>
        <p:spPr>
          <a:xfrm>
            <a:off x="6286512" y="2928934"/>
            <a:ext cx="2857488" cy="461665"/>
          </a:xfrm>
          <a:prstGeom prst="rect">
            <a:avLst/>
          </a:prstGeom>
        </p:spPr>
        <p:txBody>
          <a:bodyPr wrap="square">
            <a:spAutoFit/>
          </a:bodyPr>
          <a:lstStyle/>
          <a:p>
            <a:pPr algn="just"/>
            <a:r>
              <a:rPr lang="el-GR" sz="1200">
                <a:latin typeface="Comic Sans MS" pitchFamily="66" charset="0"/>
              </a:rPr>
              <a:t>Hernan Santa Cruz (Χιλή), μέλος της Επιτροπής Ανθρωπίνων Δικαιωμάτων</a:t>
            </a:r>
          </a:p>
        </p:txBody>
      </p:sp>
      <p:pic>
        <p:nvPicPr>
          <p:cNvPr id="48136" name="Picture 8" descr="Portrait of Charles Dukes"/>
          <p:cNvPicPr>
            <a:picLocks noChangeAspect="1" noChangeArrowheads="1"/>
          </p:cNvPicPr>
          <p:nvPr/>
        </p:nvPicPr>
        <p:blipFill>
          <a:blip r:embed="rId5"/>
          <a:stretch>
            <a:fillRect/>
          </a:stretch>
        </p:blipFill>
        <p:spPr bwMode="auto">
          <a:xfrm>
            <a:off x="0" y="3500438"/>
            <a:ext cx="3643306" cy="2333626"/>
          </a:xfrm>
          <a:prstGeom prst="rect">
            <a:avLst/>
          </a:prstGeom>
          <a:noFill/>
        </p:spPr>
      </p:pic>
      <p:sp>
        <p:nvSpPr>
          <p:cNvPr id="11" name="10 - Ορθογώνιο"/>
          <p:cNvSpPr/>
          <p:nvPr/>
        </p:nvSpPr>
        <p:spPr>
          <a:xfrm>
            <a:off x="0" y="5857893"/>
            <a:ext cx="3143240" cy="1015663"/>
          </a:xfrm>
          <a:prstGeom prst="rect">
            <a:avLst/>
          </a:prstGeom>
        </p:spPr>
        <p:txBody>
          <a:bodyPr wrap="square">
            <a:spAutoFit/>
          </a:bodyPr>
          <a:lstStyle/>
          <a:p>
            <a:pPr algn="just"/>
            <a:r>
              <a:rPr lang="el-GR" sz="1200">
                <a:latin typeface="Comic Sans MS" pitchFamily="66" charset="0"/>
              </a:rPr>
              <a:t>René Cassin (Γαλλία), Μέλος της Επιτροπής Ανθρωπίνων Δικαιωμάτων</a:t>
            </a:r>
          </a:p>
          <a:p>
            <a:br>
              <a:rPr lang="el-GR"/>
            </a:br>
            <a:endParaRPr lang="el-GR"/>
          </a:p>
        </p:txBody>
      </p:sp>
      <p:pic>
        <p:nvPicPr>
          <p:cNvPr id="48138" name="Picture 10" descr="Alexandre Bogomolov"/>
          <p:cNvPicPr>
            <a:picLocks noChangeAspect="1" noChangeArrowheads="1"/>
          </p:cNvPicPr>
          <p:nvPr/>
        </p:nvPicPr>
        <p:blipFill>
          <a:blip r:embed="rId6"/>
          <a:stretch>
            <a:fillRect/>
          </a:stretch>
        </p:blipFill>
        <p:spPr bwMode="auto">
          <a:xfrm>
            <a:off x="4857752" y="3500438"/>
            <a:ext cx="3500462" cy="2333626"/>
          </a:xfrm>
          <a:prstGeom prst="rect">
            <a:avLst/>
          </a:prstGeom>
          <a:noFill/>
        </p:spPr>
      </p:pic>
      <p:sp>
        <p:nvSpPr>
          <p:cNvPr id="13" name="12 - Ορθογώνιο"/>
          <p:cNvSpPr/>
          <p:nvPr/>
        </p:nvSpPr>
        <p:spPr>
          <a:xfrm>
            <a:off x="4857752" y="5929330"/>
            <a:ext cx="4071934" cy="461665"/>
          </a:xfrm>
          <a:prstGeom prst="rect">
            <a:avLst/>
          </a:prstGeom>
        </p:spPr>
        <p:txBody>
          <a:bodyPr wrap="square">
            <a:spAutoFit/>
          </a:bodyPr>
          <a:lstStyle/>
          <a:p>
            <a:pPr algn="just"/>
            <a:r>
              <a:rPr lang="el-GR" sz="1200">
                <a:latin typeface="Comic Sans MS" pitchFamily="66" charset="0"/>
              </a:rPr>
              <a:t>Alexandre Bogomolov (ΕΣΣΔ), μέλος της Επιτροπής Ανθρωπίνων Δικαιωμάτων</a:t>
            </a:r>
          </a:p>
        </p:txBody>
      </p:sp>
    </p:spTree>
  </p:cSld>
  <p:clrMapOvr>
    <a:masterClrMapping/>
  </p:clrMapOvr>
  <p:transition/>
  <p:timing/>
</p:sld>
</file>

<file path=ppt/slides/slide5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357158" y="500042"/>
            <a:ext cx="8229600" cy="581772"/>
          </a:xfrm>
        </p:spPr>
        <p:txBody>
          <a:bodyPr>
            <a:noAutofit/>
          </a:bodyPr>
          <a:lstStyle/>
          <a:p>
            <a:pPr algn="ctr"/>
            <a:r>
              <a:rPr lang="el-GR" sz="4000" b="1" smtClean="0">
                <a:latin typeface="Comic Sans MS" pitchFamily="66" charset="0"/>
              </a:rPr>
              <a:t>Συντάκτες της Διακήρυξης</a:t>
            </a:r>
            <a:endParaRPr lang="el-GR" sz="4000"/>
          </a:p>
        </p:txBody>
      </p:sp>
      <p:pic>
        <p:nvPicPr>
          <p:cNvPr id="49154" name="Picture 2" descr="Charles Dukes"/>
          <p:cNvPicPr>
            <a:picLocks noChangeAspect="1" noChangeArrowheads="1"/>
          </p:cNvPicPr>
          <p:nvPr/>
        </p:nvPicPr>
        <p:blipFill>
          <a:blip r:embed="rId2"/>
          <a:stretch>
            <a:fillRect/>
          </a:stretch>
        </p:blipFill>
        <p:spPr bwMode="auto">
          <a:xfrm>
            <a:off x="285720" y="2000240"/>
            <a:ext cx="3495675" cy="2333626"/>
          </a:xfrm>
          <a:prstGeom prst="rect">
            <a:avLst/>
          </a:prstGeom>
          <a:noFill/>
        </p:spPr>
      </p:pic>
      <p:pic>
        <p:nvPicPr>
          <p:cNvPr id="49156" name="Picture 4" descr="John P. Humphrey"/>
          <p:cNvPicPr>
            <a:picLocks noChangeAspect="1" noChangeArrowheads="1"/>
          </p:cNvPicPr>
          <p:nvPr/>
        </p:nvPicPr>
        <p:blipFill>
          <a:blip r:embed="rId3"/>
          <a:stretch>
            <a:fillRect/>
          </a:stretch>
        </p:blipFill>
        <p:spPr bwMode="auto">
          <a:xfrm>
            <a:off x="4714876" y="2071678"/>
            <a:ext cx="3495675" cy="2333626"/>
          </a:xfrm>
          <a:prstGeom prst="rect">
            <a:avLst/>
          </a:prstGeom>
          <a:noFill/>
        </p:spPr>
      </p:pic>
      <p:sp>
        <p:nvSpPr>
          <p:cNvPr id="6" name="5 - Ορθογώνιο"/>
          <p:cNvSpPr/>
          <p:nvPr/>
        </p:nvSpPr>
        <p:spPr>
          <a:xfrm>
            <a:off x="142844" y="4786322"/>
            <a:ext cx="3929090" cy="461665"/>
          </a:xfrm>
          <a:prstGeom prst="rect">
            <a:avLst/>
          </a:prstGeom>
        </p:spPr>
        <p:txBody>
          <a:bodyPr wrap="square">
            <a:spAutoFit/>
          </a:bodyPr>
          <a:lstStyle/>
          <a:p>
            <a:pPr algn="just"/>
            <a:r>
              <a:rPr lang="el-GR" sz="1200">
                <a:latin typeface="Comic Sans MS" pitchFamily="66" charset="0"/>
              </a:rPr>
              <a:t>Charles Dukes (Ηνωμένο Βασίλειο), μέλος της Επιτροπής Ανθρωπίνων Δικαιωμάτων</a:t>
            </a:r>
          </a:p>
        </p:txBody>
      </p:sp>
      <p:sp>
        <p:nvSpPr>
          <p:cNvPr id="7" name="6 - Ορθογώνιο"/>
          <p:cNvSpPr/>
          <p:nvPr/>
        </p:nvSpPr>
        <p:spPr>
          <a:xfrm>
            <a:off x="4643438" y="4714884"/>
            <a:ext cx="4000528" cy="461665"/>
          </a:xfrm>
          <a:prstGeom prst="rect">
            <a:avLst/>
          </a:prstGeom>
        </p:spPr>
        <p:txBody>
          <a:bodyPr wrap="square">
            <a:spAutoFit/>
          </a:bodyPr>
          <a:lstStyle/>
          <a:p>
            <a:pPr algn="just"/>
            <a:r>
              <a:rPr lang="el-GR" sz="1200">
                <a:latin typeface="Comic Sans MS" pitchFamily="66" charset="0"/>
              </a:rPr>
              <a:t>John P. Humphrey (Καναδάς), Διευθυντής, Τμήμα Ανθρωπίνων Δικαιωμάτων του ΟΗΕ</a:t>
            </a:r>
          </a:p>
        </p:txBody>
      </p:sp>
    </p:spTree>
  </p:cSld>
  <p:clrMapOvr>
    <a:masterClrMapping/>
  </p:clrMapOvr>
  <p:transition/>
  <p:timing/>
</p:sld>
</file>

<file path=ppt/slides/slide5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28596" y="571480"/>
            <a:ext cx="8229600" cy="1000132"/>
          </a:xfrm>
        </p:spPr>
        <p:txBody>
          <a:bodyPr>
            <a:noAutofit/>
          </a:bodyPr>
          <a:lstStyle/>
          <a:p>
            <a:pPr algn="ctr"/>
            <a:r>
              <a:rPr lang="el-GR" sz="3200" b="1" smtClean="0">
                <a:latin typeface="Comic Sans MS" pitchFamily="66" charset="0"/>
              </a:rPr>
              <a:t>Θεμέλια για το κοινό μας μέλλον</a:t>
            </a:r>
            <a:br>
              <a:rPr lang="el-GR" sz="3200" b="1" smtClean="0">
                <a:latin typeface="Comic Sans MS" pitchFamily="66" charset="0"/>
              </a:rPr>
            </a:br>
            <a:endParaRPr lang="el-GR" sz="3200">
              <a:latin typeface="Comic Sans MS" pitchFamily="66" charset="0"/>
            </a:endParaRPr>
          </a:p>
        </p:txBody>
      </p:sp>
      <p:sp>
        <p:nvSpPr>
          <p:cNvPr id="3" name="2 - Θέση περιεχομένου"/>
          <p:cNvSpPr>
            <a:spLocks noGrp="1"/>
          </p:cNvSpPr>
          <p:nvPr>
            <p:ph idx="1"/>
          </p:nvPr>
        </p:nvSpPr>
        <p:spPr>
          <a:xfrm>
            <a:off x="285720" y="1214422"/>
            <a:ext cx="8643998" cy="5429288"/>
          </a:xfrm>
        </p:spPr>
        <p:txBody>
          <a:bodyPr>
            <a:normAutofit/>
          </a:bodyPr>
          <a:lstStyle/>
          <a:p>
            <a:pPr algn="just"/>
            <a:r>
              <a:rPr lang="el-GR" sz="1600" smtClean="0">
                <a:latin typeface="Comic Sans MS" pitchFamily="66" charset="0"/>
              </a:rPr>
              <a:t>Με την πάροδο των ετών, η δέσμευση έχει μεταφραστεί σε νόμο, είτε με τη μορφή συνθηκών, εθιμικού διεθνούς δικαίου, γενικών αρχών, περιφερειακών συμφωνιών και εσωτερικού δικαίου, μέσω των οποίων εκφράζονται και διασφαλίζονται τα ανθρώπινα δικαιώματα. </a:t>
            </a:r>
          </a:p>
          <a:p>
            <a:pPr algn="just">
              <a:buNone/>
            </a:pPr>
            <a:endParaRPr lang="el-GR" sz="1600" smtClean="0">
              <a:latin typeface="Comic Sans MS" pitchFamily="66" charset="0"/>
            </a:endParaRPr>
          </a:p>
          <a:p>
            <a:pPr algn="just"/>
            <a:r>
              <a:rPr lang="el-GR" sz="1600" smtClean="0">
                <a:latin typeface="Comic Sans MS" pitchFamily="66" charset="0"/>
              </a:rPr>
              <a:t>Με βάση τα επιτεύγματα της Οικουμενικής Διακήρυξης των Δικαιωμάτων του Ανθρώπου, το Διεθνές Σύμφωνο για τα </a:t>
            </a:r>
            <a:r>
              <a:rPr lang="el-GR" sz="1600" smtClean="0">
                <a:latin typeface="Comic Sans MS" pitchFamily="66" charset="0"/>
                <a:hlinkClick r:id="rId2"/>
              </a:rPr>
              <a:t>Ατομικά και Πολιτικά Δικαιώματα και το Διεθνές Σύμφωνο για</a:t>
            </a:r>
            <a:r>
              <a:rPr lang="el-GR" sz="1600" smtClean="0">
                <a:latin typeface="Comic Sans MS" pitchFamily="66" charset="0"/>
              </a:rPr>
              <a:t> τα </a:t>
            </a:r>
            <a:r>
              <a:rPr lang="el-GR" sz="1600" smtClean="0">
                <a:latin typeface="Comic Sans MS" pitchFamily="66" charset="0"/>
                <a:hlinkClick r:id="rId3"/>
              </a:rPr>
              <a:t>Οικονομικά, Κοινωνικά και Πολιτιστικά Δικαιώματα</a:t>
            </a:r>
            <a:r>
              <a:rPr lang="el-GR" sz="1600" smtClean="0">
                <a:latin typeface="Comic Sans MS" pitchFamily="66" charset="0"/>
              </a:rPr>
              <a:t> τέθηκαν σε ισχύ το 1976.</a:t>
            </a:r>
          </a:p>
          <a:p>
            <a:pPr algn="just">
              <a:buNone/>
            </a:pPr>
            <a:endParaRPr lang="el-GR" sz="1600" smtClean="0">
              <a:latin typeface="Comic Sans MS" pitchFamily="66" charset="0"/>
            </a:endParaRPr>
          </a:p>
          <a:p>
            <a:pPr algn="just"/>
            <a:r>
              <a:rPr lang="el-GR" sz="1600" smtClean="0">
                <a:latin typeface="Comic Sans MS" pitchFamily="66" charset="0"/>
              </a:rPr>
              <a:t>Καθορίζουν καθημερινά δικαιώματα όπως το δικαίωμα στη ζωή, η ισότητα ενώπιον του νόμου, η ελευθερία της έκφρασης, τα δικαιώματα στην εργασία, η κοινωνική ασφάλιση και η εκπαίδευση. Μαζί με την Οικουμενική Διακήρυξη των Ανθρωπίνων Δικαιωμάτων, τα Σύμφωνα αποτελούν τη Διεθνή Διακήρυξη των Ανθρωπίνων Δικαιωμάτων.</a:t>
            </a:r>
          </a:p>
          <a:p>
            <a:pPr algn="just">
              <a:buNone/>
            </a:pPr>
            <a:endParaRPr lang="el-GR" sz="1600" smtClean="0">
              <a:latin typeface="Comic Sans MS" pitchFamily="66" charset="0"/>
            </a:endParaRPr>
          </a:p>
          <a:p>
            <a:pPr algn="just"/>
            <a:r>
              <a:rPr lang="el-GR" sz="1600" smtClean="0">
                <a:latin typeface="Comic Sans MS" pitchFamily="66" charset="0"/>
              </a:rPr>
              <a:t>Το σώμα του διεθνούς δικαίου για τα ανθρώπινα δικαιώματα συνεχίζει να αναπτύσσεται, να εξελίσσεται και να επεξεργάζεται περαιτέρω τα θεμελιώδη δικαιώματα και τις ελευθερίες που περιέχονται στη Διεθνή Διακήρυξη των Ανθρωπίνων Δικαιωμάτων, αντιμετωπίζοντας ανησυχίες όπως οι φυλετικές διακρίσεις, τα βασανιστήρια, οι εξαναγκαστικές εξαφανίσεις, οι αναπηρίες και τα δικαιώματα των γυναικών, των παιδιών, των μεταναστών, των μειονοτήτων και των αυτοχθόνων πληθυσμών.</a:t>
            </a:r>
            <a:endParaRPr lang="el-GR" sz="1600">
              <a:latin typeface="Comic Sans MS" pitchFamily="66" charset="0"/>
            </a:endParaRPr>
          </a:p>
        </p:txBody>
      </p:sp>
    </p:spTree>
  </p:cSld>
  <p:clrMapOvr>
    <a:masterClrMapping/>
  </p:clrMapOvr>
  <p:transition/>
  <p:timing/>
</p:sld>
</file>

<file path=ppt/slides/slide5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28596" y="285728"/>
            <a:ext cx="8229600" cy="1143000"/>
          </a:xfrm>
        </p:spPr>
        <p:txBody>
          <a:bodyPr>
            <a:noAutofit/>
          </a:bodyPr>
          <a:lstStyle/>
          <a:p>
            <a:r>
              <a:rPr lang="el-GR" sz="2200" b="1" smtClean="0">
                <a:latin typeface="Comic Sans MS" pitchFamily="66" charset="0"/>
              </a:rPr>
              <a:t>Πώς προστατεύει το διεθνές δίκαιο τα ανθρώπινα δικαιώματα;</a:t>
            </a:r>
            <a:br>
              <a:rPr lang="el-GR" sz="2200" b="1" smtClean="0">
                <a:latin typeface="Comic Sans MS" pitchFamily="66" charset="0"/>
              </a:rPr>
            </a:br>
            <a:endParaRPr lang="el-GR" sz="2200">
              <a:latin typeface="Comic Sans MS" pitchFamily="66" charset="0"/>
            </a:endParaRPr>
          </a:p>
        </p:txBody>
      </p:sp>
      <p:sp>
        <p:nvSpPr>
          <p:cNvPr id="3" name="2 - Θέση περιεχομένου"/>
          <p:cNvSpPr>
            <a:spLocks noGrp="1"/>
          </p:cNvSpPr>
          <p:nvPr>
            <p:ph idx="1"/>
          </p:nvPr>
        </p:nvSpPr>
        <p:spPr>
          <a:xfrm>
            <a:off x="214282" y="1285860"/>
            <a:ext cx="8715436" cy="5429288"/>
          </a:xfrm>
        </p:spPr>
        <p:txBody>
          <a:bodyPr>
            <a:normAutofit fontScale="77500" lnSpcReduction="20000"/>
          </a:bodyPr>
          <a:lstStyle/>
          <a:p>
            <a:pPr algn="just"/>
            <a:r>
              <a:rPr lang="el-GR" sz="2300" smtClean="0">
                <a:latin typeface="Comic Sans MS" pitchFamily="66" charset="0"/>
              </a:rPr>
              <a:t>Το διεθνές δίκαιο ανθρωπίνων δικαιωμάτων θεσπίζει υποχρεώσεις τις οποίες τα κράτη υποχρεούνται να σέβονται. Με το να γίνουν συμβαλλόμενα μέρη σε διεθνείς συνθήκες, τα κράτη αναλαμβάνουν </a:t>
            </a:r>
            <a:r>
              <a:rPr lang="el-GR" sz="2300" b="1" smtClean="0">
                <a:latin typeface="Comic Sans MS" pitchFamily="66" charset="0"/>
              </a:rPr>
              <a:t>υποχρεώσεις</a:t>
            </a:r>
            <a:r>
              <a:rPr lang="el-GR" sz="2300" smtClean="0">
                <a:latin typeface="Comic Sans MS" pitchFamily="66" charset="0"/>
              </a:rPr>
              <a:t> και </a:t>
            </a:r>
            <a:r>
              <a:rPr lang="el-GR" sz="2300" b="1" smtClean="0">
                <a:latin typeface="Comic Sans MS" pitchFamily="66" charset="0"/>
              </a:rPr>
              <a:t>καθήκοντα</a:t>
            </a:r>
            <a:r>
              <a:rPr lang="el-GR" sz="2300" smtClean="0">
                <a:latin typeface="Comic Sans MS" pitchFamily="66" charset="0"/>
              </a:rPr>
              <a:t> βάσει του διεθνούς δικαίου να σέβονται, να προστατεύουν και να εκπληρώνουν τα ανθρώπινα δικαιώματα. Η </a:t>
            </a:r>
            <a:r>
              <a:rPr lang="el-GR" sz="2300" b="1" smtClean="0">
                <a:latin typeface="Comic Sans MS" pitchFamily="66" charset="0"/>
              </a:rPr>
              <a:t>υποχρέωση σεβασμού </a:t>
            </a:r>
            <a:r>
              <a:rPr lang="el-GR" sz="2300" smtClean="0">
                <a:latin typeface="Comic Sans MS" pitchFamily="66" charset="0"/>
              </a:rPr>
              <a:t>σημαίνει ότι τα κράτη πρέπει να απέχουν από την παρέμβαση ή τον περιορισμό της απόλαυσης των ανθρωπίνων δικαιωμάτων. Η </a:t>
            </a:r>
            <a:r>
              <a:rPr lang="el-GR" sz="2300" b="1" smtClean="0">
                <a:latin typeface="Comic Sans MS" pitchFamily="66" charset="0"/>
              </a:rPr>
              <a:t>υποχρέωση προστασίας </a:t>
            </a:r>
            <a:r>
              <a:rPr lang="el-GR" sz="2300" smtClean="0">
                <a:latin typeface="Comic Sans MS" pitchFamily="66" charset="0"/>
              </a:rPr>
              <a:t>απαιτεί από τα κράτη να προστατεύουν άτομα και ομάδες από παραβιάσεις των ανθρωπίνων δικαιωμάτων. Η </a:t>
            </a:r>
            <a:r>
              <a:rPr lang="el-GR" sz="2300" b="1" smtClean="0">
                <a:latin typeface="Comic Sans MS" pitchFamily="66" charset="0"/>
              </a:rPr>
              <a:t>υποχρέωση εκπλήρωσης </a:t>
            </a:r>
            <a:r>
              <a:rPr lang="el-GR" sz="2300" smtClean="0">
                <a:latin typeface="Comic Sans MS" pitchFamily="66" charset="0"/>
              </a:rPr>
              <a:t>σημαίνει ότι τα κράτη πρέπει να αναλάβουν θετική δράση για να διευκολύνουν την απόλαυση των βασικών ανθρωπίνων δικαιωμάτων.</a:t>
            </a:r>
          </a:p>
          <a:p>
            <a:pPr algn="just"/>
            <a:r>
              <a:rPr lang="el-GR" sz="2300" smtClean="0">
                <a:latin typeface="Comic Sans MS" pitchFamily="66" charset="0"/>
              </a:rPr>
              <a:t>Μέσω της </a:t>
            </a:r>
            <a:r>
              <a:rPr lang="el-GR" sz="2300" b="1" smtClean="0">
                <a:latin typeface="Comic Sans MS" pitchFamily="66" charset="0"/>
              </a:rPr>
              <a:t>επικύρωσης</a:t>
            </a:r>
            <a:r>
              <a:rPr lang="el-GR" sz="2300" smtClean="0">
                <a:latin typeface="Comic Sans MS" pitchFamily="66" charset="0"/>
              </a:rPr>
              <a:t> των διεθνών συνθηκών για τα ανθρώπινα δικαιώματα, οι </a:t>
            </a:r>
            <a:r>
              <a:rPr lang="el-GR" sz="2300" b="1" smtClean="0">
                <a:latin typeface="Comic Sans MS" pitchFamily="66" charset="0"/>
              </a:rPr>
              <a:t>κυβερνήσεις</a:t>
            </a:r>
            <a:r>
              <a:rPr lang="el-GR" sz="2300" smtClean="0">
                <a:latin typeface="Comic Sans MS" pitchFamily="66" charset="0"/>
              </a:rPr>
              <a:t> αναλαμβάνουν να θέσουν σε εφαρμογή </a:t>
            </a:r>
            <a:r>
              <a:rPr lang="el-GR" sz="2300" b="1" smtClean="0">
                <a:latin typeface="Comic Sans MS" pitchFamily="66" charset="0"/>
              </a:rPr>
              <a:t>εσωτερικά μέτρα </a:t>
            </a:r>
            <a:r>
              <a:rPr lang="el-GR" sz="2300" smtClean="0">
                <a:latin typeface="Comic Sans MS" pitchFamily="66" charset="0"/>
              </a:rPr>
              <a:t>και </a:t>
            </a:r>
            <a:r>
              <a:rPr lang="el-GR" sz="2300" b="1" smtClean="0">
                <a:latin typeface="Comic Sans MS" pitchFamily="66" charset="0"/>
              </a:rPr>
              <a:t>νομοθεσία </a:t>
            </a:r>
            <a:r>
              <a:rPr lang="el-GR" sz="2300" smtClean="0">
                <a:latin typeface="Comic Sans MS" pitchFamily="66" charset="0"/>
              </a:rPr>
              <a:t>συμβατή με τις υποχρεώσεις και τα καθήκοντά τους βάσει της συνθήκης. Επομένως, η </a:t>
            </a:r>
            <a:r>
              <a:rPr lang="el-GR" sz="2300" b="1" smtClean="0">
                <a:latin typeface="Comic Sans MS" pitchFamily="66" charset="0"/>
              </a:rPr>
              <a:t>εσωτερική έννομη τάξη </a:t>
            </a:r>
            <a:r>
              <a:rPr lang="el-GR" sz="2300" smtClean="0">
                <a:latin typeface="Comic Sans MS" pitchFamily="66" charset="0"/>
              </a:rPr>
              <a:t>παρέχει την κύρια έννομη προστασία των ανθρωπίνων δικαιωμάτων που εγγυάται το διεθνές δίκαιο. </a:t>
            </a:r>
          </a:p>
          <a:p>
            <a:pPr algn="just"/>
            <a:r>
              <a:rPr lang="el-GR" sz="2300" smtClean="0">
                <a:latin typeface="Comic Sans MS" pitchFamily="66" charset="0"/>
              </a:rPr>
              <a:t>Όπου οι </a:t>
            </a:r>
            <a:r>
              <a:rPr lang="el-GR" sz="2300" b="1" smtClean="0">
                <a:latin typeface="Comic Sans MS" pitchFamily="66" charset="0"/>
              </a:rPr>
              <a:t>εγχώριες νομικές διαδικασίες </a:t>
            </a:r>
            <a:r>
              <a:rPr lang="el-GR" sz="2300" smtClean="0">
                <a:latin typeface="Comic Sans MS" pitchFamily="66" charset="0"/>
              </a:rPr>
              <a:t>αποτυγχάνουν να αντιμετωπίσουν τις </a:t>
            </a:r>
            <a:r>
              <a:rPr lang="el-GR" sz="2300" b="1" smtClean="0">
                <a:latin typeface="Comic Sans MS" pitchFamily="66" charset="0"/>
              </a:rPr>
              <a:t>παραβιάσεις</a:t>
            </a:r>
            <a:r>
              <a:rPr lang="el-GR" sz="2300" smtClean="0">
                <a:latin typeface="Comic Sans MS" pitchFamily="66" charset="0"/>
              </a:rPr>
              <a:t> των ανθρωπίνων δικαιωμάτων, μηχανισμοί και διαδικασίες για ατομικές και ομαδικές </a:t>
            </a:r>
            <a:r>
              <a:rPr lang="el-GR" sz="2300" b="1" smtClean="0">
                <a:latin typeface="Comic Sans MS" pitchFamily="66" charset="0"/>
              </a:rPr>
              <a:t>καταγγελίες</a:t>
            </a:r>
            <a:r>
              <a:rPr lang="el-GR" sz="2300" smtClean="0">
                <a:latin typeface="Comic Sans MS" pitchFamily="66" charset="0"/>
              </a:rPr>
              <a:t> είναι διαθέσιμοι σε περιφερειακό και διεθνές επίπεδο για να διασφαλιστεί ότι τα διεθνή πρότυπα ανθρωπίνων δικαιωμάτων πράγματι τηρούνται, εφαρμόζονται και επιβάλλονται σε τοπικό επίπεδο.</a:t>
            </a:r>
          </a:p>
          <a:p>
            <a:endParaRPr lang="el-GR"/>
          </a:p>
        </p:txBody>
      </p:sp>
    </p:spTree>
  </p:cSld>
  <p:clrMapOvr>
    <a:masterClrMapping/>
  </p:clrMapOvr>
  <p:transition/>
  <p:timing/>
</p:sld>
</file>

<file path=ppt/slides/slide5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28596" y="428604"/>
            <a:ext cx="8229600" cy="1143000"/>
          </a:xfrm>
        </p:spPr>
        <p:txBody>
          <a:bodyPr>
            <a:normAutofit fontScale="90000"/>
          </a:bodyPr>
          <a:lstStyle/>
          <a:p>
            <a:br>
              <a:rPr lang="el-GR" smtClean="0">
                <a:latin typeface="Comic Sans MS" pitchFamily="66" charset="0"/>
              </a:rPr>
            </a:br>
            <a:r>
              <a:rPr lang="el-GR" b="1" i="1" smtClean="0">
                <a:latin typeface="Comic Sans MS" pitchFamily="66" charset="0"/>
              </a:rPr>
              <a:t> </a:t>
            </a:r>
            <a:r>
              <a:rPr lang="el-GR" sz="1800" b="1" i="1" smtClean="0">
                <a:latin typeface="Comic Sans MS" pitchFamily="66" charset="0"/>
              </a:rPr>
              <a:t>Η Αποστολή Παρακολούθησης των Ανθρωπίνων Δικαιωμάτων του ΟΗΕ στην Ουκρανία</a:t>
            </a:r>
            <a:endParaRPr lang="el-GR" sz="1800"/>
          </a:p>
        </p:txBody>
      </p:sp>
      <p:sp>
        <p:nvSpPr>
          <p:cNvPr id="3" name="2 - Θέση περιεχομένου"/>
          <p:cNvSpPr>
            <a:spLocks noGrp="1"/>
          </p:cNvSpPr>
          <p:nvPr>
            <p:ph idx="1"/>
          </p:nvPr>
        </p:nvSpPr>
        <p:spPr>
          <a:xfrm>
            <a:off x="285720" y="1571612"/>
            <a:ext cx="8572560" cy="5000660"/>
          </a:xfrm>
        </p:spPr>
        <p:txBody>
          <a:bodyPr>
            <a:normAutofit fontScale="92500" lnSpcReduction="20000"/>
          </a:bodyPr>
          <a:lstStyle/>
          <a:p>
            <a:pPr algn="just"/>
            <a:r>
              <a:rPr lang="el-GR" sz="1700" i="1" smtClean="0">
                <a:latin typeface="Comic Sans MS" pitchFamily="66" charset="0"/>
              </a:rPr>
              <a:t>Από το 2014, η Ύπατη Αρμοστεία του ΟΗΕ για τα Ανθρώπινα Δικαιώματα καταγράφει τις απώλειες αμάχων στην Ουκρανία. Οι εκθέσεις βασίζονται σε πληροφορίες που συνέλεξε η Αποστολή Παρακολούθησης των Ανθρωπίνων Δικαιωμάτων των Ηνωμένων Εθνών στην Ουκρανία (HRMMU) μέσω συνεντεύξεων με θύματα και τους συγγενείς τους· Μάρτυρες; ανάλυση επιβεβαιωτικού υλικού που κοινοποιήθηκε εμπιστευτικά στο HRMMU· επίσημα αρχεία· έγγραφα ανοιχτού κώδικα, υλικό φωτογραφιών και βίντεο· εγκληματολογικά αρχεία και εκθέσεις· υλικό ποινικής έρευνας· δικαστικά έγγραφα · εκθέσεις διεθνών και εθνικών μη κυβερνητικών οργανώσεων· δημόσιες εκθέσεις από φορείς επιβολής του νόμου και στρατιωτικούς φορείς· δεδομένα από ιατρικές εγκαταστάσεις και τοπικές αρχές. </a:t>
            </a:r>
          </a:p>
          <a:p>
            <a:pPr algn="just">
              <a:buNone/>
            </a:pPr>
            <a:endParaRPr lang="el-GR" sz="1700" i="1" smtClean="0">
              <a:latin typeface="Comic Sans MS" pitchFamily="66" charset="0"/>
            </a:endParaRPr>
          </a:p>
          <a:p>
            <a:pPr algn="just"/>
            <a:r>
              <a:rPr lang="el-GR" sz="1700" i="1" smtClean="0">
                <a:latin typeface="Comic Sans MS" pitchFamily="66" charset="0"/>
              </a:rPr>
              <a:t>Όλες οι πηγές και οι πληροφορίες αξιολογούνται ως προς τη συνάφεια και την αξιοπιστία τους και διασταυρώνονται με άλλες πληροφορίες. Σε ορισμένες περιπτώσεις, η επιβεβαίωση μπορεί να πάρει χρόνο. Αυτό μπορεί να σημαίνει ότι τα συμπεράσματα σχετικά με τις απώλειες αμάχων ενδέχεται να αναθεωρηθούν καθώς καθίστανται διαθέσιμες περισσότερες πληροφορίες και οι αριθμοί ενδέχεται να αλλάξουν καθώς προκύπτουν νέες πληροφορίες με την πάροδο του χρόνου. Τα στατιστικά στοιχεία που παρουσιάζονται στην τρέχουσα επικαιροποίηση βασίζονται σε μεμονωμένα αρχεία απωλειών αμάχων όπου πληρούνταν το πρότυπο απόδειξης «βάσιμοι λόγοι να πιστεύουμε», δηλαδή όταν, βάσει ενός συνόλου επαληθευμένων πληροφοριών, ένας συνήθως συνετός παρατηρητής θα είχε βάσιμους λόγους να πιστεύει ότι το ατύχημα έλαβε χώρα όπως περιγράφεται.</a:t>
            </a:r>
          </a:p>
          <a:p>
            <a:pPr algn="just">
              <a:buNone/>
            </a:pPr>
            <a:br>
              <a:rPr lang="el-GR" sz="1500" smtClean="0">
                <a:latin typeface="Comic Sans MS" pitchFamily="66" charset="0"/>
              </a:rPr>
            </a:br>
            <a:endParaRPr lang="el-GR" sz="1500"/>
          </a:p>
        </p:txBody>
      </p:sp>
    </p:spTree>
  </p:cSld>
  <p:clrMapOvr>
    <a:masterClrMapping/>
  </p:clrMapOvr>
  <p:transition/>
  <p:timing/>
</p:sld>
</file>

<file path=ppt/slides/slide5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a:xfrm>
            <a:off x="457200" y="357166"/>
            <a:ext cx="8229600" cy="1214446"/>
          </a:xfrm>
        </p:spPr>
        <p:txBody>
          <a:bodyPr>
            <a:normAutofit fontScale="90000"/>
          </a:bodyPr>
          <a:lstStyle/>
          <a:p>
            <a:pPr algn="ctr"/>
            <a:r>
              <a:rPr lang="en-US" smtClean="0">
                <a:latin typeface="Comic Sans MS" pitchFamily="66" charset="0"/>
                <a:hlinkClick r:id="rId2"/>
              </a:rPr>
              <a:t>«Imagine» – John Lennon</a:t>
            </a:r>
            <a:br>
              <a:rPr lang="el-GR" smtClean="0">
                <a:hlinkClick r:id="rId2"/>
              </a:rPr>
            </a:br>
            <a:endParaRPr lang="el-GR"/>
          </a:p>
        </p:txBody>
      </p:sp>
      <p:sp>
        <p:nvSpPr>
          <p:cNvPr id="3" name="2 - Θέση περιεχομένου"/>
          <p:cNvSpPr>
            <a:spLocks noGrp="1"/>
          </p:cNvSpPr>
          <p:nvPr>
            <p:ph idx="1"/>
          </p:nvPr>
        </p:nvSpPr>
        <p:spPr/>
        <p:txBody>
          <a:bodyPr>
            <a:normAutofit fontScale="92500" lnSpcReduction="20000"/>
          </a:bodyPr>
          <a:lstStyle/>
          <a:p>
            <a:pPr algn="just"/>
            <a:r>
              <a:rPr lang="el-GR" sz="2400" smtClean="0">
                <a:latin typeface="Comic Sans MS" pitchFamily="66" charset="0"/>
              </a:rPr>
              <a:t>Ένα από τα χαρακτηριστικότερα τραγούδια του 20ου αιώνα, το </a:t>
            </a:r>
            <a:r>
              <a:rPr lang="el-GR" sz="2400" i="1" smtClean="0">
                <a:latin typeface="Comic Sans MS" pitchFamily="66" charset="0"/>
              </a:rPr>
              <a:t>«Imagine»</a:t>
            </a:r>
            <a:r>
              <a:rPr lang="el-GR" sz="2400" smtClean="0">
                <a:latin typeface="Comic Sans MS" pitchFamily="66" charset="0"/>
              </a:rPr>
              <a:t>, κυκλοφόρησε στις 11 Οκτωβρίου 1971 και μέχρι σήμερα αποτελεί ύμνο-κάλεσμα για παγκόσμια ειρήνη και αλληλεγγύη. Γραμμένο από τον </a:t>
            </a:r>
            <a:r>
              <a:rPr lang="el-GR" sz="2400" b="1" smtClean="0">
                <a:latin typeface="Comic Sans MS" pitchFamily="66" charset="0"/>
              </a:rPr>
              <a:t>John Lennon</a:t>
            </a:r>
            <a:r>
              <a:rPr lang="el-GR" sz="2400" smtClean="0">
                <a:latin typeface="Comic Sans MS" pitchFamily="66" charset="0"/>
              </a:rPr>
              <a:t>, με τη συνδρομή της </a:t>
            </a:r>
            <a:r>
              <a:rPr lang="el-GR" sz="2400" b="1" smtClean="0">
                <a:latin typeface="Comic Sans MS" pitchFamily="66" charset="0"/>
              </a:rPr>
              <a:t>Yoko Ono</a:t>
            </a:r>
            <a:r>
              <a:rPr lang="el-GR" sz="2400" smtClean="0">
                <a:latin typeface="Comic Sans MS" pitchFamily="66" charset="0"/>
              </a:rPr>
              <a:t>, το τραγούδι μας καλεί να φανταστούμε έναν ριζοσπαστικά ουτοπικό κόσμο όπου δεν υπάρχει πόλεμος, φτώχεια, πείνα, ή οτιδήποτε μπορεί να χωρίσει τους ανθρώπους (θρησκεία, κράτη…) και όλοι ζουν αρμονικά και με αλληλοσεβασμό. Ο αισιόδοξος ανθρωπισμός που αποπνέει αποτελούσε και ένα αίτημα των Λένον-Όνο, αλλά και άλλων για την λήξη του πολέμου στο Βιετνάμ. Και αν το πρόταγμα για ισότητα και ενότητα μέσα από την εξάλειψη των υπαρχουσών κοινωνικοπολιτικών δομών φαντάζει, ουσιαστικά, ανέφικτο, ωστόσο το </a:t>
            </a:r>
            <a:r>
              <a:rPr lang="el-GR" sz="2400" i="1" smtClean="0">
                <a:latin typeface="Comic Sans MS" pitchFamily="66" charset="0"/>
              </a:rPr>
              <a:t>«Imagine»</a:t>
            </a:r>
            <a:r>
              <a:rPr lang="el-GR" sz="2400" smtClean="0">
                <a:latin typeface="Comic Sans MS" pitchFamily="66" charset="0"/>
              </a:rPr>
              <a:t> εξακολουθεί να εμπνέει και να μας καλεί, μέσα από προσωπικές πράξεις αλληλεγγύης και συμπόνιας, να κάνουμε τον κόσμο μας λίγο καλύτερο.</a:t>
            </a:r>
          </a:p>
          <a:p>
            <a:endParaRPr lang="el-GR"/>
          </a:p>
        </p:txBody>
      </p:sp>
      <p:pic>
        <p:nvPicPr>
          <p:cNvPr id="4" name="3 - Εικόνα" descr="https://www.monopoli.gr/wp-content/uploads/2020/12/5cbfb0d411e227b41d4e73e93ee1c37d.jpg"/>
          <p:cNvPicPr/>
          <p:nvPr/>
        </p:nvPicPr>
        <p:blipFill>
          <a:blip r:embed="rId3"/>
          <a:stretch>
            <a:fillRect/>
          </a:stretch>
        </p:blipFill>
        <p:spPr bwMode="auto">
          <a:xfrm>
            <a:off x="2857488" y="928670"/>
            <a:ext cx="2922907" cy="992201"/>
          </a:xfrm>
          <a:prstGeom prst="rect">
            <a:avLst/>
          </a:prstGeom>
          <a:noFill/>
          <a:ln w="9525">
            <a:noFill/>
            <a:miter lim="800000"/>
          </a:ln>
        </p:spPr>
      </p:pic>
    </p:spTree>
  </p:cSld>
  <p:clrMapOvr>
    <a:masterClrMapping/>
  </p:clrMapOvr>
  <p:transition/>
  <p:timing/>
</p:sld>
</file>

<file path=ppt/slides/slide5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1 - Τίτλος"/>
          <p:cNvSpPr>
            <a:spLocks noGrp="1"/>
          </p:cNvSpPr>
          <p:nvPr>
            <p:ph type="title"/>
          </p:nvPr>
        </p:nvSpPr>
        <p:spPr/>
        <p:txBody>
          <a:bodyPr/>
          <a:lstStyle/>
          <a:p>
            <a:endParaRPr lang="el-GR"/>
          </a:p>
        </p:txBody>
      </p:sp>
      <p:sp>
        <p:nvSpPr>
          <p:cNvPr id="3" name="2 - Θέση κειμένου"/>
          <p:cNvSpPr>
            <a:spLocks noGrp="1"/>
          </p:cNvSpPr>
          <p:nvPr>
            <p:ph type="body" idx="1"/>
          </p:nvPr>
        </p:nvSpPr>
        <p:spPr/>
        <p:txBody>
          <a:bodyPr/>
          <a:lstStyle/>
          <a:p>
            <a:endParaRPr lang="el-GR"/>
          </a:p>
        </p:txBody>
      </p:sp>
      <p:pic>
        <p:nvPicPr>
          <p:cNvPr id="4" name="3 - Εικόνα" descr="Πόλεμος και Ειρήνη ⋆ TirnavosPress"/>
          <p:cNvPicPr/>
          <p:nvPr/>
        </p:nvPicPr>
        <p:blipFill>
          <a:blip r:embed="rId2"/>
          <a:stretch>
            <a:fillRect/>
          </a:stretch>
        </p:blipFill>
        <p:spPr bwMode="auto">
          <a:xfrm>
            <a:off x="0" y="0"/>
            <a:ext cx="9144000" cy="5357826"/>
          </a:xfrm>
          <a:prstGeom prst="rect">
            <a:avLst/>
          </a:prstGeom>
          <a:noFill/>
          <a:ln w="9525">
            <a:noFill/>
            <a:miter lim="800000"/>
          </a:ln>
        </p:spPr>
      </p:pic>
      <p:sp>
        <p:nvSpPr>
          <p:cNvPr id="5" name="4 - TextBox"/>
          <p:cNvSpPr txBox="1"/>
          <p:nvPr/>
        </p:nvSpPr>
        <p:spPr>
          <a:xfrm>
            <a:off x="928662" y="5857892"/>
            <a:ext cx="7358114" cy="461665"/>
          </a:xfrm>
          <a:prstGeom prst="rect">
            <a:avLst/>
          </a:prstGeom>
          <a:noFill/>
        </p:spPr>
        <p:txBody>
          <a:bodyPr wrap="square" rtlCol="0">
            <a:spAutoFit/>
          </a:bodyPr>
          <a:lstStyle/>
          <a:p>
            <a:pPr algn="ctr"/>
            <a:r>
              <a:rPr lang="el-GR" sz="2400" b="1" smtClean="0">
                <a:latin typeface="Comic Sans MS" pitchFamily="66" charset="0"/>
              </a:rPr>
              <a:t>ΕΥΧΑΡΙΣΤΟΥΜΕ ΓΙΑ ΤΗΝ ΠΡΟΣΟΧΗ ΣΑΣ </a:t>
            </a:r>
            <a:endParaRPr lang="el-GR" sz="2400" b="1">
              <a:latin typeface="Comic Sans MS" pitchFamily="66" charset="0"/>
            </a:endParaRPr>
          </a:p>
        </p:txBody>
      </p:sp>
    </p:spTree>
  </p:cSld>
  <p:clrMapOvr>
    <a:masterClrMapping/>
  </p:clrMapOvr>
  <p:transition/>
  <p:timing/>
</p:sld>
</file>

<file path=ppt/tags/tag1.xml><?xml version="1.0" encoding="utf-8"?>
<p:tagLst xmlns:p="http://schemas.openxmlformats.org/presentationml/2006/main">
  <p:tag name="AS_NET" val="6.0.13"/>
  <p:tag name="AS_OS" val="Unix 5.4.0.1103"/>
  <p:tag name="AS_RELEASE_DATE" val="2021.05.14"/>
  <p:tag name="AS_TITLE" val="Aspose.Slides for .NET Standard 2.0"/>
  <p:tag name="AS_VERSION" val="21.5"/>
</p:tagLst>
</file>

<file path=ppt/theme/_rels/theme1.xml.rels>&#65279;<?xml version="1.0" encoding="utf-8" standalone="yes"?><Relationships xmlns="http://schemas.openxmlformats.org/package/2006/relationships"><Relationship Id="rId1" Type="http://schemas.openxmlformats.org/officeDocument/2006/relationships/image" Target="../media/image1.jpeg" /></Relationships>
</file>

<file path=ppt/theme/theme1.xml><?xml version="1.0" encoding="utf-8"?>
<a:theme xmlns:r="http://schemas.openxmlformats.org/officeDocument/2006/relationships" xmlns:a="http://schemas.openxmlformats.org/drawingml/2006/main" name="Ροή">
  <a:themeElements>
    <a:clrScheme name="Ροή">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Ροή">
      <a:majorFont>
        <a:latin typeface="Calibri"/>
        <a:ea typeface="Arial"/>
        <a:cs typeface="Arial"/>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Arial"/>
        <a:cs typeface="Arial"/>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Ροή">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theme>
</file>

<file path=ppt/theme/theme2.xml><?xml version="1.0" encoding="utf-8"?>
<a:theme xmlns:r="http://schemas.openxmlformats.org/officeDocument/2006/relationships"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Template>Flow</Template>
  <Company/>
  <PresentationFormat>On-screen Show (4:3)</PresentationFormat>
  <Paragraphs>217</Paragraphs>
  <Slides>59</Slides>
  <Notes>0</Notes>
  <TotalTime>710</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59</vt:i4>
      </vt:variant>
    </vt:vector>
  </HeadingPairs>
  <TitlesOfParts>
    <vt:vector baseType="lpstr" size="65">
      <vt:lpstr>Arial</vt:lpstr>
      <vt:lpstr>Calibri</vt:lpstr>
      <vt:lpstr>Constantia</vt:lpstr>
      <vt:lpstr>Wingdings 2</vt:lpstr>
      <vt:lpstr>Comic Sans MS</vt:lpstr>
      <vt:lpstr>Ροή</vt:lpstr>
      <vt:lpstr>Mohamed El Baradei</vt:lpstr>
      <vt:lpstr>Το Εκπαιδευτικό Πρόγραμμα «Λέμε την Αλήθεια στην Εξουσία» </vt:lpstr>
      <vt:lpstr>Η εφαρμογή του Προγράμματος</vt:lpstr>
      <vt:lpstr>Η ΕΠΙΛΟΓΗ ΜΑΣ:Mohamed El Baradei</vt:lpstr>
      <vt:lpstr>PowerPoint Presentation</vt:lpstr>
      <vt:lpstr>PowerPoint Presentation</vt:lpstr>
      <vt:lpstr> Προς έναν ασφαλέστερο κόσμο του Γενικού Διευθυντή του ΔΟΑΕ Δρ Sharp ElBaradei</vt:lpstr>
      <vt:lpstr>Πολυεθνικός έλεγχος του κύκλου του πυρηνικού καυσίμου</vt:lpstr>
      <vt:lpstr> Βραβείο Νόμπελ Ειρήνης</vt:lpstr>
      <vt:lpstr>ΟΜΙΛΙΕΣ ΜΟΧΑΜΕΝΤ ΕΛ ΜΠΑΡΑΝΤΕΙ</vt:lpstr>
      <vt:lpstr>Αποσπάσματα ομιλίας από τη διάλεξή του για το Νόμπελ στις 10 Δεκεμβρίου 2005, στο Δημαρχείο του Όσλο, στη Νορβηγία </vt:lpstr>
      <vt:lpstr>Τεχνική συνεργασία και έλεγχος του καρκίνου</vt:lpstr>
      <vt:lpstr>Κατάλογος κρατών με πυρηνικά όπλα</vt:lpstr>
      <vt:lpstr>IAEA – ΔΙΕΘΝΗΣ ΥΠΗΡΕΣΙΑ ΑΤΟΜΙΚΗΣ ΕΝΕΡΓΙΑΣ</vt:lpstr>
      <vt:lpstr>Πυρηνική ασφάλεια</vt:lpstr>
      <vt:lpstr>Διεθνές πλαίσιο και συνεργασία</vt:lpstr>
      <vt:lpstr>PowerPoint Presentation</vt:lpstr>
      <vt:lpstr>PowerPoint Presentation</vt:lpstr>
      <vt:lpstr/>
      <vt:lpstr>Διαχείριση ραδιενεργών αποβλήτων</vt:lpstr>
      <vt:lpstr>Οικουμενική Διακήρυξη των Δικαιωμάτων του Ανθρώπου</vt:lpstr>
      <vt:lpstr> Άρθρο 1</vt:lpstr>
      <vt:lpstr> Άρθρο 2</vt:lpstr>
      <vt:lpstr>Άρθρο 3</vt:lpstr>
      <vt:lpstr>Άρθρο 4</vt:lpstr>
      <vt:lpstr>Άρθρο 5</vt:lpstr>
      <vt:lpstr>Άρθρο 6</vt:lpstr>
      <vt:lpstr>Άρθρο 7</vt:lpstr>
      <vt:lpstr>Άρθρο 8</vt:lpstr>
      <vt:lpstr>Άρθρο 9</vt:lpstr>
      <vt:lpstr>Άρθρο 10</vt:lpstr>
      <vt:lpstr>Άρθρο 11</vt:lpstr>
      <vt:lpstr>Άρθρο 12</vt:lpstr>
      <vt:lpstr>Άρθρο 13</vt:lpstr>
      <vt:lpstr>Άρθρο 14</vt:lpstr>
      <vt:lpstr>Άρθρο 15</vt:lpstr>
      <vt:lpstr>Άρθρο 16</vt:lpstr>
      <vt:lpstr>Άρθρο 17</vt:lpstr>
      <vt:lpstr>Άρθρο 18</vt:lpstr>
      <vt:lpstr>Άρθρο 19</vt:lpstr>
      <vt:lpstr>Άρθρο 20</vt:lpstr>
      <vt:lpstr>Άρθρο 21</vt:lpstr>
      <vt:lpstr>Άρθρο 22</vt:lpstr>
      <vt:lpstr>Άρθρο 23</vt:lpstr>
      <vt:lpstr>Άρθρο 24</vt:lpstr>
      <vt:lpstr>Άρθρο 25</vt:lpstr>
      <vt:lpstr>Άρθρο 26</vt:lpstr>
      <vt:lpstr>Άρθρο 27</vt:lpstr>
      <vt:lpstr>Άρθρο 28</vt:lpstr>
      <vt:lpstr>Άρθρο 29</vt:lpstr>
      <vt:lpstr>Άρθρο 30</vt:lpstr>
      <vt:lpstr> Συντάκτες της Διακήρυξης</vt:lpstr>
      <vt:lpstr>Συντάκτες της Διακήρυξης</vt:lpstr>
      <vt:lpstr>Συντάκτες της Διακήρυξης</vt:lpstr>
      <vt:lpstr>Θεμέλια για το κοινό μας μέλλον</vt:lpstr>
      <vt:lpstr>Πώς προστατεύει το διεθνές δίκαιο τα ανθρώπινα δικαιώματα;</vt:lpstr>
      <vt:lpstr> Η Αποστολή Παρακολούθησης των Ανθρωπίνων Δικαιωμάτων του ΟΗΕ στην Ουκρανία</vt:lpstr>
      <vt:lpstr>«Imagine» – John Lennon</vt:lpstr>
      <vt:lpstr>PowerPoint Presentation</vt:lpstr>
    </vt:vector>
  </TitlesOfParts>
  <LinksUpToDate>0</LinksUpToDate>
  <SharedDoc>0</SharedDoc>
  <HyperlinksChanged>0</HyperlinksChanged>
  <Application>Aspose.Slides for .NET</Application>
  <AppVersion>21.0500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Διαφάνεια 1</dc:title>
  <dc:creator>rania</dc:creator>
  <cp:lastModifiedBy>ΕΠΑΛ Μακρυνείας</cp:lastModifiedBy>
  <cp:revision>114</cp:revision>
  <dcterms:created xsi:type="dcterms:W3CDTF">2023-04-22T15:00:21Z</dcterms:created>
  <dcterms:modified xsi:type="dcterms:W3CDTF">2023-06-12T07:32:09Z</dcterms:modified>
</cp:coreProperties>
</file>