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85" r:id="rId4"/>
    <p:sldId id="286" r:id="rId5"/>
    <p:sldId id="287" r:id="rId6"/>
    <p:sldId id="288" r:id="rId7"/>
    <p:sldId id="259" r:id="rId8"/>
    <p:sldId id="260" r:id="rId9"/>
    <p:sldId id="280" r:id="rId10"/>
    <p:sldId id="261" r:id="rId11"/>
    <p:sldId id="262" r:id="rId12"/>
    <p:sldId id="263" r:id="rId13"/>
    <p:sldId id="283" r:id="rId14"/>
    <p:sldId id="284"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95" autoAdjust="0"/>
    <p:restoredTop sz="94660"/>
  </p:normalViewPr>
  <p:slideViewPr>
    <p:cSldViewPr>
      <p:cViewPr varScale="1">
        <p:scale>
          <a:sx n="83" d="100"/>
          <a:sy n="83" d="100"/>
        </p:scale>
        <p:origin x="-1454"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6 - Ευθεία γραμμή σύνδεσης"/>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28 - Τίτλος"/>
          <p:cNvSpPr>
            <a:spLocks noGrp="1"/>
          </p:cNvSpPr>
          <p:nvPr>
            <p:ph type="ctrTitle"/>
          </p:nvPr>
        </p:nvSpPr>
        <p:spPr>
          <a:xfrm>
            <a:off x="381000" y="4853411"/>
            <a:ext cx="8458200" cy="1222375"/>
          </a:xfrm>
        </p:spPr>
        <p:txBody>
          <a:bodyPr anchor="t"/>
          <a:lstStyle/>
          <a:p>
            <a:r>
              <a:rPr kumimoji="0" lang="el-GR" smtClean="0"/>
              <a:t>Kλικ για επεξεργασία του τίτλου</a:t>
            </a:r>
            <a:endParaRPr kumimoji="0" lang="en-US"/>
          </a:p>
        </p:txBody>
      </p:sp>
      <p:sp>
        <p:nvSpPr>
          <p:cNvPr id="9" name="8 - Υπότιτλος"/>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16" name="15 - Θέση ημερομηνίας"/>
          <p:cNvSpPr>
            <a:spLocks noGrp="1"/>
          </p:cNvSpPr>
          <p:nvPr>
            <p:ph type="dt" sz="half" idx="10"/>
          </p:nvPr>
        </p:nvSpPr>
        <p:spPr/>
        <p:txBody>
          <a:bodyPr/>
          <a:lstStyle/>
          <a:p>
            <a:fld id="{B5A42DF2-B091-4A27-8E8C-ECA9E86AB3EE}" type="datetimeFigureOut">
              <a:rPr lang="el-GR" smtClean="0"/>
              <a:pPr/>
              <a:t>27/11/2022</a:t>
            </a:fld>
            <a:endParaRPr lang="el-GR" dirty="0"/>
          </a:p>
        </p:txBody>
      </p:sp>
      <p:sp>
        <p:nvSpPr>
          <p:cNvPr id="2" name="1 - Θέση υποσέλιδου"/>
          <p:cNvSpPr>
            <a:spLocks noGrp="1"/>
          </p:cNvSpPr>
          <p:nvPr>
            <p:ph type="ftr" sz="quarter" idx="11"/>
          </p:nvPr>
        </p:nvSpPr>
        <p:spPr/>
        <p:txBody>
          <a:bodyPr/>
          <a:lstStyle/>
          <a:p>
            <a:endParaRPr lang="el-GR" dirty="0"/>
          </a:p>
        </p:txBody>
      </p:sp>
      <p:sp>
        <p:nvSpPr>
          <p:cNvPr id="15" name="14 - Θέση αριθμού διαφάνειας"/>
          <p:cNvSpPr>
            <a:spLocks noGrp="1"/>
          </p:cNvSpPr>
          <p:nvPr>
            <p:ph type="sldNum" sz="quarter" idx="12"/>
          </p:nvPr>
        </p:nvSpPr>
        <p:spPr>
          <a:xfrm>
            <a:off x="8229600" y="6473952"/>
            <a:ext cx="758952" cy="246888"/>
          </a:xfrm>
        </p:spPr>
        <p:txBody>
          <a:bodyPr/>
          <a:lstStyle/>
          <a:p>
            <a:fld id="{4AE65D00-A1AD-4C9A-B1E9-E80A1DD1834B}" type="slidenum">
              <a:rPr lang="el-GR" smtClean="0"/>
              <a:pPr/>
              <a:t>‹#›</a:t>
            </a:fld>
            <a:endParaRPr lang="el-G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2" name="2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27" name="26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5" name="24 - Θέση ημερομηνίας"/>
          <p:cNvSpPr>
            <a:spLocks noGrp="1"/>
          </p:cNvSpPr>
          <p:nvPr>
            <p:ph type="dt" sz="half" idx="10"/>
          </p:nvPr>
        </p:nvSpPr>
        <p:spPr/>
        <p:txBody>
          <a:bodyPr/>
          <a:lstStyle/>
          <a:p>
            <a:fld id="{B5A42DF2-B091-4A27-8E8C-ECA9E86AB3EE}" type="datetimeFigureOut">
              <a:rPr lang="el-GR" smtClean="0"/>
              <a:pPr/>
              <a:t>27/11/2022</a:t>
            </a:fld>
            <a:endParaRPr lang="el-GR" dirty="0"/>
          </a:p>
        </p:txBody>
      </p:sp>
      <p:sp>
        <p:nvSpPr>
          <p:cNvPr id="19" name="18 - Θέση υποσέλιδου"/>
          <p:cNvSpPr>
            <a:spLocks noGrp="1"/>
          </p:cNvSpPr>
          <p:nvPr>
            <p:ph type="ftr" sz="quarter" idx="11"/>
          </p:nvPr>
        </p:nvSpPr>
        <p:spPr>
          <a:xfrm>
            <a:off x="3581400" y="76200"/>
            <a:ext cx="2895600" cy="288925"/>
          </a:xfrm>
        </p:spPr>
        <p:txBody>
          <a:bodyPr/>
          <a:lstStyle/>
          <a:p>
            <a:endParaRPr lang="el-GR" dirty="0"/>
          </a:p>
        </p:txBody>
      </p:sp>
      <p:sp>
        <p:nvSpPr>
          <p:cNvPr id="16" name="15 - Θέση αριθμού διαφάνειας"/>
          <p:cNvSpPr>
            <a:spLocks noGrp="1"/>
          </p:cNvSpPr>
          <p:nvPr>
            <p:ph type="sldNum" sz="quarter" idx="12"/>
          </p:nvPr>
        </p:nvSpPr>
        <p:spPr>
          <a:xfrm>
            <a:off x="8229600" y="6473952"/>
            <a:ext cx="758952" cy="246888"/>
          </a:xfrm>
        </p:spPr>
        <p:txBody>
          <a:bodyPr/>
          <a:lstStyle/>
          <a:p>
            <a:fld id="{4AE65D00-A1AD-4C9A-B1E9-E80A1DD1834B}" type="slidenum">
              <a:rPr lang="el-GR" smtClean="0"/>
              <a:pPr/>
              <a:t>‹#›</a:t>
            </a:fld>
            <a:endParaRPr lang="el-G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3">
        <a:schemeClr val="bg2"/>
      </p:bgRef>
    </p:bg>
    <p:spTree>
      <p:nvGrpSpPr>
        <p:cNvPr id="1" name=""/>
        <p:cNvGrpSpPr/>
        <p:nvPr/>
      </p:nvGrpSpPr>
      <p:grpSpPr>
        <a:xfrm>
          <a:off x="0" y="0"/>
          <a:ext cx="0" cy="0"/>
          <a:chOff x="0" y="0"/>
          <a:chExt cx="0" cy="0"/>
        </a:xfrm>
      </p:grpSpPr>
      <p:sp>
        <p:nvSpPr>
          <p:cNvPr id="7" name="6 - Ευθεία γραμμή σύνδεσης"/>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 Θέση κειμένου"/>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19" name="18 - Θέση ημερομηνίας"/>
          <p:cNvSpPr>
            <a:spLocks noGrp="1"/>
          </p:cNvSpPr>
          <p:nvPr>
            <p:ph type="dt" sz="half" idx="10"/>
          </p:nvPr>
        </p:nvSpPr>
        <p:spPr/>
        <p:txBody>
          <a:bodyPr/>
          <a:lstStyle/>
          <a:p>
            <a:fld id="{B5A42DF2-B091-4A27-8E8C-ECA9E86AB3EE}" type="datetimeFigureOut">
              <a:rPr lang="el-GR" smtClean="0"/>
              <a:pPr/>
              <a:t>27/11/2022</a:t>
            </a:fld>
            <a:endParaRPr lang="el-GR" dirty="0"/>
          </a:p>
        </p:txBody>
      </p:sp>
      <p:sp>
        <p:nvSpPr>
          <p:cNvPr id="11" name="10 - Θέση υποσέλιδου"/>
          <p:cNvSpPr>
            <a:spLocks noGrp="1"/>
          </p:cNvSpPr>
          <p:nvPr>
            <p:ph type="ftr" sz="quarter" idx="11"/>
          </p:nvPr>
        </p:nvSpPr>
        <p:spPr/>
        <p:txBody>
          <a:bodyPr/>
          <a:lstStyle/>
          <a:p>
            <a:endParaRPr lang="el-GR" dirty="0"/>
          </a:p>
        </p:txBody>
      </p:sp>
      <p:sp>
        <p:nvSpPr>
          <p:cNvPr id="16" name="15 - Θέση αριθμού διαφάνειας"/>
          <p:cNvSpPr>
            <a:spLocks noGrp="1"/>
          </p:cNvSpPr>
          <p:nvPr>
            <p:ph type="sldNum" sz="quarter" idx="12"/>
          </p:nvPr>
        </p:nvSpPr>
        <p:spPr/>
        <p:txBody>
          <a:bodyPr/>
          <a:lstStyle/>
          <a:p>
            <a:fld id="{4AE65D00-A1AD-4C9A-B1E9-E80A1DD1834B}" type="slidenum">
              <a:rPr lang="el-GR" smtClean="0"/>
              <a:pPr/>
              <a:t>‹#›</a:t>
            </a:fld>
            <a:endParaRPr lang="el-GR" dirty="0"/>
          </a:p>
        </p:txBody>
      </p:sp>
      <p:sp>
        <p:nvSpPr>
          <p:cNvPr id="8" name="7 - Τίτλος"/>
          <p:cNvSpPr>
            <a:spLocks noGrp="1"/>
          </p:cNvSpPr>
          <p:nvPr>
            <p:ph type="title"/>
          </p:nvPr>
        </p:nvSpPr>
        <p:spPr>
          <a:xfrm>
            <a:off x="180475" y="2947085"/>
            <a:ext cx="8686800" cy="1184825"/>
          </a:xfrm>
        </p:spPr>
        <p:txBody>
          <a:bodyPr rtlCol="0" anchor="t"/>
          <a:lstStyle>
            <a:lvl1pPr algn="r">
              <a:defRPr/>
            </a:lvl1pPr>
          </a:lstStyle>
          <a:p>
            <a:r>
              <a:rPr kumimoji="0" lang="el-GR" smtClean="0"/>
              <a:t>Kλικ για επεξεργασία του τίτλου</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0" name="19 - Τίτλος"/>
          <p:cNvSpPr>
            <a:spLocks noGrp="1"/>
          </p:cNvSpPr>
          <p:nvPr>
            <p:ph type="title"/>
          </p:nvPr>
        </p:nvSpPr>
        <p:spPr>
          <a:xfrm>
            <a:off x="301752" y="457200"/>
            <a:ext cx="8686800" cy="841248"/>
          </a:xfrm>
        </p:spPr>
        <p:txBody>
          <a:bodyPr/>
          <a:lstStyle/>
          <a:p>
            <a:r>
              <a:rPr kumimoji="0" lang="el-GR" smtClean="0"/>
              <a:t>Kλικ για επεξεργασία του τίτλου</a:t>
            </a:r>
            <a:endParaRPr kumimoji="0" lang="en-US"/>
          </a:p>
        </p:txBody>
      </p:sp>
      <p:sp>
        <p:nvSpPr>
          <p:cNvPr id="14" name="13 - Θέση περιεχομένου"/>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3" name="12 - Θέση περιεχομένου"/>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1" name="20 - Θέση ημερομηνίας"/>
          <p:cNvSpPr>
            <a:spLocks noGrp="1"/>
          </p:cNvSpPr>
          <p:nvPr>
            <p:ph type="dt" sz="half" idx="10"/>
          </p:nvPr>
        </p:nvSpPr>
        <p:spPr/>
        <p:txBody>
          <a:bodyPr/>
          <a:lstStyle/>
          <a:p>
            <a:fld id="{B5A42DF2-B091-4A27-8E8C-ECA9E86AB3EE}" type="datetimeFigureOut">
              <a:rPr lang="el-GR" smtClean="0"/>
              <a:pPr/>
              <a:t>27/11/2022</a:t>
            </a:fld>
            <a:endParaRPr lang="el-GR" dirty="0"/>
          </a:p>
        </p:txBody>
      </p:sp>
      <p:sp>
        <p:nvSpPr>
          <p:cNvPr id="10" name="9 - Θέση υποσέλιδου"/>
          <p:cNvSpPr>
            <a:spLocks noGrp="1"/>
          </p:cNvSpPr>
          <p:nvPr>
            <p:ph type="ftr" sz="quarter" idx="11"/>
          </p:nvPr>
        </p:nvSpPr>
        <p:spPr/>
        <p:txBody>
          <a:bodyPr/>
          <a:lstStyle/>
          <a:p>
            <a:endParaRPr lang="el-GR" dirty="0"/>
          </a:p>
        </p:txBody>
      </p:sp>
      <p:sp>
        <p:nvSpPr>
          <p:cNvPr id="31" name="30 - Θέση αριθμού διαφάνειας"/>
          <p:cNvSpPr>
            <a:spLocks noGrp="1"/>
          </p:cNvSpPr>
          <p:nvPr>
            <p:ph type="sldNum" sz="quarter" idx="12"/>
          </p:nvPr>
        </p:nvSpPr>
        <p:spPr/>
        <p:txBody>
          <a:bodyPr/>
          <a:lstStyle/>
          <a:p>
            <a:fld id="{4AE65D00-A1AD-4C9A-B1E9-E80A1DD1834B}" type="slidenum">
              <a:rPr lang="el-GR" smtClean="0"/>
              <a:pPr/>
              <a:t>‹#›</a:t>
            </a:fld>
            <a:endParaRPr lang="el-G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9" name="28 - Τίτλος"/>
          <p:cNvSpPr>
            <a:spLocks noGrp="1"/>
          </p:cNvSpPr>
          <p:nvPr>
            <p:ph type="title"/>
          </p:nvPr>
        </p:nvSpPr>
        <p:spPr>
          <a:xfrm>
            <a:off x="304800" y="5410200"/>
            <a:ext cx="8610600" cy="882650"/>
          </a:xfrm>
        </p:spPr>
        <p:txBody>
          <a:bodyPr anchor="ctr"/>
          <a:lstStyle>
            <a:lvl1pPr>
              <a:defRPr/>
            </a:lvl1p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25" name="24 - Θέση κειμένου"/>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8" name="27 - Θέση περιεχομένου"/>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0" name="9 - Θέση ημερομηνίας"/>
          <p:cNvSpPr>
            <a:spLocks noGrp="1"/>
          </p:cNvSpPr>
          <p:nvPr>
            <p:ph type="dt" sz="half" idx="10"/>
          </p:nvPr>
        </p:nvSpPr>
        <p:spPr/>
        <p:txBody>
          <a:bodyPr/>
          <a:lstStyle/>
          <a:p>
            <a:fld id="{B5A42DF2-B091-4A27-8E8C-ECA9E86AB3EE}" type="datetimeFigureOut">
              <a:rPr lang="el-GR" smtClean="0"/>
              <a:pPr/>
              <a:t>27/11/2022</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a:xfrm>
            <a:off x="8229600" y="6477000"/>
            <a:ext cx="762000" cy="246888"/>
          </a:xfrm>
        </p:spPr>
        <p:txBody>
          <a:bodyPr/>
          <a:lstStyle/>
          <a:p>
            <a:fld id="{4AE65D00-A1AD-4C9A-B1E9-E80A1DD1834B}" type="slidenum">
              <a:rPr lang="el-GR" smtClean="0"/>
              <a:pPr/>
              <a:t>‹#›</a:t>
            </a:fld>
            <a:endParaRPr lang="el-GR" dirty="0"/>
          </a:p>
        </p:txBody>
      </p:sp>
      <p:sp>
        <p:nvSpPr>
          <p:cNvPr id="11" name="10 - Ευθεία γραμμή σύνδεσης"/>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0" name="29 - Τίτλος"/>
          <p:cNvSpPr>
            <a:spLocks noGrp="1"/>
          </p:cNvSpPr>
          <p:nvPr>
            <p:ph type="title"/>
          </p:nvPr>
        </p:nvSpPr>
        <p:spPr>
          <a:xfrm>
            <a:off x="301752" y="457200"/>
            <a:ext cx="8686800" cy="841248"/>
          </a:xfrm>
        </p:spPr>
        <p:txBody>
          <a:bodyPr/>
          <a:lstStyle/>
          <a:p>
            <a:r>
              <a:rPr kumimoji="0" lang="el-GR" smtClean="0"/>
              <a:t>Kλικ για επεξεργασία του τίτλου</a:t>
            </a:r>
            <a:endParaRPr kumimoji="0" lang="en-US"/>
          </a:p>
        </p:txBody>
      </p:sp>
      <p:sp>
        <p:nvSpPr>
          <p:cNvPr id="12" name="11 - Θέση ημερομηνίας"/>
          <p:cNvSpPr>
            <a:spLocks noGrp="1"/>
          </p:cNvSpPr>
          <p:nvPr>
            <p:ph type="dt" sz="half" idx="10"/>
          </p:nvPr>
        </p:nvSpPr>
        <p:spPr/>
        <p:txBody>
          <a:bodyPr/>
          <a:lstStyle/>
          <a:p>
            <a:fld id="{B5A42DF2-B091-4A27-8E8C-ECA9E86AB3EE}" type="datetimeFigureOut">
              <a:rPr lang="el-GR" smtClean="0"/>
              <a:pPr/>
              <a:t>27/11/2022</a:t>
            </a:fld>
            <a:endParaRPr lang="el-GR" dirty="0"/>
          </a:p>
        </p:txBody>
      </p:sp>
      <p:sp>
        <p:nvSpPr>
          <p:cNvPr id="21" name="20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4AE65D00-A1AD-4C9A-B1E9-E80A1DD1834B}" type="slidenum">
              <a:rPr lang="el-GR" smtClean="0"/>
              <a:pPr/>
              <a:t>‹#›</a:t>
            </a:fld>
            <a:endParaRPr lang="el-G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3" name="2 - Θέση ημερομηνίας"/>
          <p:cNvSpPr>
            <a:spLocks noGrp="1"/>
          </p:cNvSpPr>
          <p:nvPr>
            <p:ph type="dt" sz="half" idx="10"/>
          </p:nvPr>
        </p:nvSpPr>
        <p:spPr/>
        <p:txBody>
          <a:bodyPr/>
          <a:lstStyle/>
          <a:p>
            <a:fld id="{B5A42DF2-B091-4A27-8E8C-ECA9E86AB3EE}" type="datetimeFigureOut">
              <a:rPr lang="el-GR" smtClean="0"/>
              <a:pPr/>
              <a:t>27/11/2022</a:t>
            </a:fld>
            <a:endParaRPr lang="el-GR" dirty="0"/>
          </a:p>
        </p:txBody>
      </p:sp>
      <p:sp>
        <p:nvSpPr>
          <p:cNvPr id="24" name="23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4AE65D00-A1AD-4C9A-B1E9-E80A1DD1834B}" type="slidenum">
              <a:rPr lang="el-GR" smtClean="0"/>
              <a:pPr/>
              <a:t>‹#›</a:t>
            </a:fld>
            <a:endParaRPr lang="el-G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7 - Ευθεία γραμμή σύνδεσης"/>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 Τίτλος"/>
          <p:cNvSpPr>
            <a:spLocks noGrp="1"/>
          </p:cNvSpPr>
          <p:nvPr>
            <p:ph type="title"/>
          </p:nvPr>
        </p:nvSpPr>
        <p:spPr>
          <a:xfrm>
            <a:off x="457200" y="5486400"/>
            <a:ext cx="8458200" cy="520700"/>
          </a:xfrm>
        </p:spPr>
        <p:txBody>
          <a:bodyPr anchor="ctr"/>
          <a:lstStyle>
            <a:lvl1pPr algn="l">
              <a:buNone/>
              <a:defRPr sz="2000" b="1"/>
            </a:lvl1pPr>
          </a:lstStyle>
          <a:p>
            <a:r>
              <a:rPr kumimoji="0" lang="el-GR" smtClean="0"/>
              <a:t>Kλικ για επεξεργασία του τίτλου</a:t>
            </a:r>
            <a:endParaRPr kumimoji="0" lang="en-US"/>
          </a:p>
        </p:txBody>
      </p:sp>
      <p:sp>
        <p:nvSpPr>
          <p:cNvPr id="26" name="25 - Θέση κειμένου"/>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14" name="13 - Θέση περιεχομένου"/>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5" name="24 - Θέση ημερομηνίας"/>
          <p:cNvSpPr>
            <a:spLocks noGrp="1"/>
          </p:cNvSpPr>
          <p:nvPr>
            <p:ph type="dt" sz="half" idx="10"/>
          </p:nvPr>
        </p:nvSpPr>
        <p:spPr/>
        <p:txBody>
          <a:bodyPr/>
          <a:lstStyle/>
          <a:p>
            <a:fld id="{B5A42DF2-B091-4A27-8E8C-ECA9E86AB3EE}" type="datetimeFigureOut">
              <a:rPr lang="el-GR" smtClean="0"/>
              <a:pPr/>
              <a:t>27/11/2022</a:t>
            </a:fld>
            <a:endParaRPr lang="el-GR" dirty="0"/>
          </a:p>
        </p:txBody>
      </p:sp>
      <p:sp>
        <p:nvSpPr>
          <p:cNvPr id="29" name="28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4AE65D00-A1AD-4C9A-B1E9-E80A1DD1834B}" type="slidenum">
              <a:rPr lang="el-GR" smtClean="0"/>
              <a:pPr/>
              <a:t>‹#›</a:t>
            </a:fld>
            <a:endParaRPr lang="el-G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13" name="12 - Θέση εικόνας"/>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l-GR" dirty="0" smtClean="0"/>
              <a:t>Κάντε κλικ στο εικονίδιο για να προσθέσετε μια εικόνα</a:t>
            </a:r>
            <a:endParaRPr kumimoji="0" lang="en-US" dirty="0"/>
          </a:p>
        </p:txBody>
      </p:sp>
      <p:sp>
        <p:nvSpPr>
          <p:cNvPr id="7" name="6 - Θέση ημερομηνίας"/>
          <p:cNvSpPr>
            <a:spLocks noGrp="1"/>
          </p:cNvSpPr>
          <p:nvPr>
            <p:ph type="dt" sz="half" idx="10"/>
          </p:nvPr>
        </p:nvSpPr>
        <p:spPr/>
        <p:txBody>
          <a:bodyPr/>
          <a:lstStyle/>
          <a:p>
            <a:fld id="{B5A42DF2-B091-4A27-8E8C-ECA9E86AB3EE}" type="datetimeFigureOut">
              <a:rPr lang="el-GR" smtClean="0"/>
              <a:pPr/>
              <a:t>27/11/2022</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31" name="30 - Θέση αριθμού διαφάνειας"/>
          <p:cNvSpPr>
            <a:spLocks noGrp="1"/>
          </p:cNvSpPr>
          <p:nvPr>
            <p:ph type="sldNum" sz="quarter" idx="12"/>
          </p:nvPr>
        </p:nvSpPr>
        <p:spPr/>
        <p:txBody>
          <a:bodyPr/>
          <a:lstStyle/>
          <a:p>
            <a:fld id="{4AE65D00-A1AD-4C9A-B1E9-E80A1DD1834B}" type="slidenum">
              <a:rPr lang="el-GR" smtClean="0"/>
              <a:pPr/>
              <a:t>‹#›</a:t>
            </a:fld>
            <a:endParaRPr lang="el-GR" dirty="0"/>
          </a:p>
        </p:txBody>
      </p:sp>
      <p:sp>
        <p:nvSpPr>
          <p:cNvPr id="17" name="16 - Τίτλος"/>
          <p:cNvSpPr>
            <a:spLocks noGrp="1"/>
          </p:cNvSpPr>
          <p:nvPr>
            <p:ph type="title"/>
          </p:nvPr>
        </p:nvSpPr>
        <p:spPr>
          <a:xfrm>
            <a:off x="381000" y="4993760"/>
            <a:ext cx="5867400" cy="522288"/>
          </a:xfrm>
        </p:spPr>
        <p:txBody>
          <a:bodyPr anchor="ctr"/>
          <a:lstStyle>
            <a:lvl1pPr algn="l">
              <a:buNone/>
              <a:defRPr sz="2000" b="1"/>
            </a:lvl1pPr>
          </a:lstStyle>
          <a:p>
            <a:r>
              <a:rPr kumimoji="0" lang="el-GR" smtClean="0"/>
              <a:t>Kλικ για επεξεργασία του τίτλου</a:t>
            </a:r>
            <a:endParaRPr kumimoji="0" lang="en-US"/>
          </a:p>
        </p:txBody>
      </p:sp>
      <p:sp>
        <p:nvSpPr>
          <p:cNvPr id="26" name="25 - Θέση κειμένου"/>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B5A42DF2-B091-4A27-8E8C-ECA9E86AB3EE}" type="datetimeFigureOut">
              <a:rPr lang="el-GR" smtClean="0"/>
              <a:pPr/>
              <a:t>27/11/2022</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4AE65D00-A1AD-4C9A-B1E9-E80A1DD1834B}" type="slidenum">
              <a:rPr lang="el-GR" smtClean="0"/>
              <a:pPr/>
              <a:t>‹#›</a:t>
            </a:fld>
            <a:endParaRPr lang="el-G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858000" y="549276"/>
            <a:ext cx="1828800" cy="5851525"/>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549276"/>
            <a:ext cx="6248400" cy="5851525"/>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B5A42DF2-B091-4A27-8E8C-ECA9E86AB3EE}" type="datetimeFigureOut">
              <a:rPr lang="el-GR" smtClean="0"/>
              <a:pPr/>
              <a:t>27/11/2022</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4AE65D00-A1AD-4C9A-B1E9-E80A1DD1834B}" type="slidenum">
              <a:rPr lang="el-GR" smtClean="0"/>
              <a:pPr/>
              <a:t>‹#›</a:t>
            </a:fld>
            <a:endParaRPr lang="el-G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 Ευθεία γραμμή σύνδεσης"/>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7 - Θέση κειμένου"/>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1" name="10 - Θέση ημερομηνίας"/>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B5A42DF2-B091-4A27-8E8C-ECA9E86AB3EE}" type="datetimeFigureOut">
              <a:rPr lang="el-GR" smtClean="0"/>
              <a:pPr/>
              <a:t>27/11/2022</a:t>
            </a:fld>
            <a:endParaRPr lang="el-GR" dirty="0"/>
          </a:p>
        </p:txBody>
      </p:sp>
      <p:sp>
        <p:nvSpPr>
          <p:cNvPr id="28" name="27 - Θέση υποσέλιδου"/>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l-GR" dirty="0"/>
          </a:p>
        </p:txBody>
      </p:sp>
      <p:sp>
        <p:nvSpPr>
          <p:cNvPr id="5" name="4 - Θέση αριθμού διαφάνειας"/>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4AE65D00-A1AD-4C9A-B1E9-E80A1DD1834B}" type="slidenum">
              <a:rPr lang="el-GR" smtClean="0"/>
              <a:pPr/>
              <a:t>‹#›</a:t>
            </a:fld>
            <a:endParaRPr lang="el-GR" dirty="0"/>
          </a:p>
        </p:txBody>
      </p:sp>
      <p:sp>
        <p:nvSpPr>
          <p:cNvPr id="10" name="9 - Θέση τίτλου"/>
          <p:cNvSpPr>
            <a:spLocks noGrp="1"/>
          </p:cNvSpPr>
          <p:nvPr>
            <p:ph type="title"/>
          </p:nvPr>
        </p:nvSpPr>
        <p:spPr>
          <a:xfrm>
            <a:off x="304800" y="457200"/>
            <a:ext cx="8686800" cy="838200"/>
          </a:xfrm>
          <a:prstGeom prst="rect">
            <a:avLst/>
          </a:prstGeom>
        </p:spPr>
        <p:txBody>
          <a:bodyPr vert="horz" anchor="ctr">
            <a:normAutofit/>
          </a:bodyPr>
          <a:lstStyle/>
          <a:p>
            <a:r>
              <a:rPr kumimoji="0" lang="el-GR" smtClean="0"/>
              <a:t>Kλικ για επεξεργασία του τίτλου</a:t>
            </a:r>
            <a:endParaRPr kumimoji="0" lang="en-US"/>
          </a:p>
        </p:txBody>
      </p:sp>
      <p:sp>
        <p:nvSpPr>
          <p:cNvPr id="9" name="8 - Ευθεία γραμμή σύνδεσης"/>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 Ευθεία γραμμή σύνδεσης"/>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sansimera.gr/worldays/278"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smtClean="0"/>
              <a:t>ΕΠΑΛ ΜΑΚΡΥΝΕΙΑΣ</a:t>
            </a:r>
            <a:endParaRPr lang="el-GR" dirty="0"/>
          </a:p>
        </p:txBody>
      </p:sp>
      <p:sp>
        <p:nvSpPr>
          <p:cNvPr id="3" name="2 - Θέση περιεχομένου"/>
          <p:cNvSpPr>
            <a:spLocks noGrp="1"/>
          </p:cNvSpPr>
          <p:nvPr>
            <p:ph idx="1"/>
          </p:nvPr>
        </p:nvSpPr>
        <p:spPr/>
        <p:txBody>
          <a:bodyPr>
            <a:normAutofit/>
          </a:bodyPr>
          <a:lstStyle/>
          <a:p>
            <a:pPr>
              <a:buNone/>
            </a:pPr>
            <a:endParaRPr lang="el-GR" dirty="0" smtClean="0"/>
          </a:p>
          <a:p>
            <a:pPr>
              <a:buNone/>
            </a:pPr>
            <a:endParaRPr lang="el-GR" dirty="0" smtClean="0"/>
          </a:p>
          <a:p>
            <a:pPr>
              <a:buNone/>
            </a:pPr>
            <a:endParaRPr lang="el-GR" dirty="0" smtClean="0"/>
          </a:p>
          <a:p>
            <a:pPr>
              <a:buNone/>
            </a:pPr>
            <a:endParaRPr lang="el-GR" dirty="0" smtClean="0"/>
          </a:p>
          <a:p>
            <a:pPr>
              <a:spcBef>
                <a:spcPct val="0"/>
              </a:spcBef>
              <a:buNone/>
            </a:pPr>
            <a:r>
              <a:rPr lang="el-GR" sz="2800" cap="all" dirty="0" smtClean="0">
                <a:effectLst>
                  <a:reflection blurRad="12700" stA="48000" endA="300" endPos="55000" dir="5400000" sy="-90000" algn="bl" rotWithShape="0"/>
                </a:effectLst>
                <a:latin typeface="+mj-lt"/>
                <a:ea typeface="+mj-ea"/>
                <a:cs typeface="+mj-cs"/>
              </a:rPr>
              <a:t>Υπεύθυνες καθηγήτριες: </a:t>
            </a:r>
          </a:p>
          <a:p>
            <a:pPr>
              <a:spcBef>
                <a:spcPct val="0"/>
              </a:spcBef>
              <a:buNone/>
            </a:pPr>
            <a:r>
              <a:rPr lang="el-GR" sz="2800" cap="all" dirty="0" smtClean="0">
                <a:effectLst>
                  <a:reflection blurRad="12700" stA="48000" endA="300" endPos="55000" dir="5400000" sy="-90000" algn="bl" rotWithShape="0"/>
                </a:effectLst>
                <a:latin typeface="+mj-lt"/>
                <a:ea typeface="+mj-ea"/>
                <a:cs typeface="+mj-cs"/>
              </a:rPr>
              <a:t>Χριστίνα Βούλγαρη-Μαρία </a:t>
            </a:r>
            <a:r>
              <a:rPr lang="el-GR" sz="2800" cap="all" dirty="0" err="1" smtClean="0">
                <a:effectLst>
                  <a:reflection blurRad="12700" stA="48000" endA="300" endPos="55000" dir="5400000" sy="-90000" algn="bl" rotWithShape="0"/>
                </a:effectLst>
                <a:latin typeface="+mj-lt"/>
                <a:ea typeface="+mj-ea"/>
                <a:cs typeface="+mj-cs"/>
              </a:rPr>
              <a:t>Καραμίχα</a:t>
            </a:r>
            <a:endParaRPr lang="el-GR" sz="2800" cap="all" dirty="0" smtClean="0">
              <a:effectLst>
                <a:reflection blurRad="12700" stA="48000" endA="300" endPos="55000" dir="5400000" sy="-90000" algn="bl" rotWithShape="0"/>
              </a:effectLst>
              <a:latin typeface="+mj-lt"/>
              <a:ea typeface="+mj-ea"/>
              <a:cs typeface="+mj-cs"/>
            </a:endParaRPr>
          </a:p>
          <a:p>
            <a:pPr>
              <a:spcBef>
                <a:spcPct val="0"/>
              </a:spcBef>
              <a:buNone/>
            </a:pPr>
            <a:r>
              <a:rPr lang="el-GR" sz="2800" cap="all" dirty="0" err="1" smtClean="0">
                <a:effectLst>
                  <a:reflection blurRad="12700" stA="48000" endA="300" endPos="55000" dir="5400000" sy="-90000" algn="bl" rotWithShape="0"/>
                </a:effectLst>
                <a:latin typeface="+mj-lt"/>
                <a:ea typeface="+mj-ea"/>
                <a:cs typeface="+mj-cs"/>
              </a:rPr>
              <a:t>ΜαθητέΣ</a:t>
            </a:r>
            <a:r>
              <a:rPr lang="el-GR" sz="2800" cap="all" dirty="0" smtClean="0">
                <a:effectLst>
                  <a:reflection blurRad="12700" stA="48000" endA="300" endPos="55000" dir="5400000" sy="-90000" algn="bl" rotWithShape="0"/>
                </a:effectLst>
                <a:latin typeface="+mj-lt"/>
                <a:ea typeface="+mj-ea"/>
                <a:cs typeface="+mj-cs"/>
              </a:rPr>
              <a:t>: </a:t>
            </a:r>
            <a:r>
              <a:rPr lang="el-GR" sz="2800" cap="all" dirty="0" smtClean="0">
                <a:effectLst>
                  <a:reflection blurRad="12700" stA="48000" endA="300" endPos="55000" dir="5400000" sy="-90000" algn="bl" rotWithShape="0"/>
                </a:effectLst>
                <a:latin typeface="+mj-lt"/>
                <a:ea typeface="+mj-ea"/>
                <a:cs typeface="+mj-cs"/>
              </a:rPr>
              <a:t>Τμήμα Α1</a:t>
            </a:r>
          </a:p>
          <a:p>
            <a:pPr>
              <a:spcBef>
                <a:spcPct val="0"/>
              </a:spcBef>
              <a:buNone/>
            </a:pPr>
            <a:r>
              <a:rPr lang="el-GR" sz="2800" cap="all" dirty="0" smtClean="0">
                <a:effectLst>
                  <a:reflection blurRad="12700" stA="48000" endA="300" endPos="55000" dir="5400000" sy="-90000" algn="bl" rotWithShape="0"/>
                </a:effectLst>
                <a:latin typeface="+mj-lt"/>
                <a:ea typeface="+mj-ea"/>
                <a:cs typeface="+mj-cs"/>
              </a:rPr>
              <a:t>Σχολικό έτος:2022-2023</a:t>
            </a:r>
            <a:endParaRPr lang="el-GR" sz="2800" cap="all" dirty="0">
              <a:effectLst>
                <a:reflection blurRad="12700" stA="48000" endA="300" endPos="55000" dir="5400000" sy="-90000" algn="bl" rotWithShape="0"/>
              </a:effectLst>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57158" y="428604"/>
            <a:ext cx="8686800" cy="838200"/>
          </a:xfrm>
        </p:spPr>
        <p:txBody>
          <a:bodyPr>
            <a:normAutofit/>
          </a:bodyPr>
          <a:lstStyle/>
          <a:p>
            <a:pPr marL="342900" indent="-342900">
              <a:buClr>
                <a:schemeClr val="accent1"/>
              </a:buClr>
              <a:buSzPct val="70000"/>
            </a:pPr>
            <a:r>
              <a:rPr lang="el-GR" dirty="0" err="1" smtClean="0"/>
              <a:t>Λεμε την αληθεια στην εξουσια</a:t>
            </a:r>
          </a:p>
        </p:txBody>
      </p:sp>
      <p:sp>
        <p:nvSpPr>
          <p:cNvPr id="3" name="2 - Θέση περιεχομένου"/>
          <p:cNvSpPr>
            <a:spLocks noGrp="1"/>
          </p:cNvSpPr>
          <p:nvPr>
            <p:ph idx="1"/>
          </p:nvPr>
        </p:nvSpPr>
        <p:spPr/>
        <p:txBody>
          <a:bodyPr/>
          <a:lstStyle/>
          <a:p>
            <a:endParaRPr lang="el-GR" dirty="0" smtClean="0"/>
          </a:p>
          <a:p>
            <a:endParaRPr lang="el-GR" dirty="0" smtClean="0"/>
          </a:p>
          <a:p>
            <a:pPr>
              <a:buNone/>
            </a:pPr>
            <a:endParaRPr lang="el-GR" dirty="0" smtClean="0"/>
          </a:p>
          <a:p>
            <a:pPr>
              <a:spcBef>
                <a:spcPct val="0"/>
              </a:spcBef>
              <a:buNone/>
            </a:pPr>
            <a:r>
              <a:rPr lang="el-GR" sz="3600" cap="all" dirty="0" err="1" smtClean="0">
                <a:effectLst>
                  <a:reflection blurRad="12700" stA="48000" endA="300" endPos="55000" dir="5400000" sy="-90000" algn="bl" rotWithShape="0"/>
                </a:effectLst>
                <a:latin typeface="+mj-lt"/>
                <a:ea typeface="+mj-ea"/>
                <a:cs typeface="+mj-cs"/>
              </a:rPr>
              <a:t>             ΕΘΝΙΚΟ ΚΡΑΤΟΣ-ΓΕΝΟΚΤΟΝΙΑ</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t>Ζοζε</a:t>
            </a:r>
            <a:r>
              <a:rPr lang="el-GR" dirty="0" smtClean="0"/>
              <a:t> </a:t>
            </a:r>
            <a:r>
              <a:rPr lang="el-GR" dirty="0" err="1" smtClean="0"/>
              <a:t>ραμοσ</a:t>
            </a:r>
            <a:r>
              <a:rPr lang="el-GR" dirty="0" smtClean="0"/>
              <a:t>-</a:t>
            </a:r>
            <a:r>
              <a:rPr lang="el-GR" dirty="0" err="1" smtClean="0"/>
              <a:t>ορτα</a:t>
            </a:r>
            <a:endParaRPr lang="el-GR" dirty="0"/>
          </a:p>
        </p:txBody>
      </p:sp>
      <p:sp>
        <p:nvSpPr>
          <p:cNvPr id="3" name="2 - Θέση περιεχομένου"/>
          <p:cNvSpPr>
            <a:spLocks noGrp="1"/>
          </p:cNvSpPr>
          <p:nvPr>
            <p:ph idx="1"/>
          </p:nvPr>
        </p:nvSpPr>
        <p:spPr/>
        <p:txBody>
          <a:bodyPr>
            <a:normAutofit/>
          </a:bodyPr>
          <a:lstStyle/>
          <a:p>
            <a:r>
              <a:rPr lang="el-GR" sz="2700" dirty="0" smtClean="0"/>
              <a:t>Είναι πρόεδρος του Ανατολικού Τιμόρ από το Μάιο του 2022  ενώ διατέλεσε ξανά πρόεδρος από το 2007 έως το 2012. Πέρασε το μεγαλύτερο μέρος της ενήλικης ζωής του αγωνιζόμενος για την ελευθερία της πατρίδας του από την καταπίεση. Απευθύνθηκε στα Ηνωμένα Έθνη, και έπεισε τους εκπροσώπους των Ηνωμένων Εθνών να εγκρίνουν ένα ψήφισμα για την ανεξαρτησία του Ανατολικού Τιμόρ.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t>Ζοζε</a:t>
            </a:r>
            <a:r>
              <a:rPr lang="el-GR" dirty="0" smtClean="0"/>
              <a:t> </a:t>
            </a:r>
            <a:r>
              <a:rPr lang="el-GR" dirty="0" err="1" smtClean="0"/>
              <a:t>ραμοσ</a:t>
            </a:r>
            <a:r>
              <a:rPr lang="el-GR" dirty="0" smtClean="0"/>
              <a:t>-</a:t>
            </a:r>
            <a:r>
              <a:rPr lang="el-GR" dirty="0" err="1" smtClean="0"/>
              <a:t>ορτα</a:t>
            </a:r>
            <a:endParaRPr lang="el-GR" dirty="0"/>
          </a:p>
        </p:txBody>
      </p:sp>
      <p:sp>
        <p:nvSpPr>
          <p:cNvPr id="3" name="2 - Θέση περιεχομένου"/>
          <p:cNvSpPr>
            <a:spLocks noGrp="1"/>
          </p:cNvSpPr>
          <p:nvPr>
            <p:ph idx="1"/>
          </p:nvPr>
        </p:nvSpPr>
        <p:spPr/>
        <p:txBody>
          <a:bodyPr/>
          <a:lstStyle/>
          <a:p>
            <a:r>
              <a:rPr lang="el-GR" dirty="0" smtClean="0"/>
              <a:t> </a:t>
            </a:r>
            <a:r>
              <a:rPr lang="el-GR" sz="2700" dirty="0" smtClean="0"/>
              <a:t>Όμως η Ινδονησία συνέχισε την κατοχή της, κι έτσι ο ίδιος συνέχισε να παροτρύνει τα Ηνωμένα Έθνη και άλλους ηγέτες του κόσμου να πείσουν την Ινδονησία να παραχωρήσει στο Ανατολικό Τιμόρ την ελευθερία του. Το 1996 του απονεμήθηκε το Βραβείο Νόμπελ Ειρήνης όπως και στον συμπατριώτη του, τον Επίσκοπο </a:t>
            </a:r>
            <a:r>
              <a:rPr lang="el-GR" sz="2700" dirty="0" err="1" smtClean="0"/>
              <a:t>Χιμένες</a:t>
            </a:r>
            <a:r>
              <a:rPr lang="el-GR" sz="2700" dirty="0" smtClean="0"/>
              <a:t> </a:t>
            </a:r>
            <a:r>
              <a:rPr lang="el-GR" sz="2700" dirty="0" err="1" smtClean="0"/>
              <a:t>Μπέλο</a:t>
            </a:r>
            <a:r>
              <a:rPr lang="el-GR" sz="2700" dirty="0" smtClean="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t>Ζοζε</a:t>
            </a:r>
            <a:r>
              <a:rPr lang="el-GR" dirty="0" smtClean="0"/>
              <a:t> </a:t>
            </a:r>
            <a:r>
              <a:rPr lang="el-GR" dirty="0" err="1" smtClean="0"/>
              <a:t>ραμοσ</a:t>
            </a:r>
            <a:r>
              <a:rPr lang="el-GR" dirty="0" smtClean="0"/>
              <a:t>-</a:t>
            </a:r>
            <a:r>
              <a:rPr lang="el-GR" dirty="0" err="1" smtClean="0"/>
              <a:t>ορτα</a:t>
            </a:r>
            <a:endParaRPr lang="el-GR" dirty="0"/>
          </a:p>
        </p:txBody>
      </p:sp>
      <p:sp>
        <p:nvSpPr>
          <p:cNvPr id="3" name="2 - Θέση περιεχομένου"/>
          <p:cNvSpPr>
            <a:spLocks noGrp="1"/>
          </p:cNvSpPr>
          <p:nvPr>
            <p:ph idx="1"/>
          </p:nvPr>
        </p:nvSpPr>
        <p:spPr/>
        <p:txBody>
          <a:bodyPr/>
          <a:lstStyle/>
          <a:p>
            <a:r>
              <a:rPr lang="el-GR" sz="2700" dirty="0" smtClean="0"/>
              <a:t>Μετά από όλα τα χρόνια κατοχής δεν είναι λίγοι αυτοί που αναφέρουν ότι τα δεινά και οι θάνατοι αμάχων που προκάλεσε η Ινδονησία στους κατοίκους του Ανατολικού Τιμόρ αποτελούν μια σύγχρονη γενοκτονία, η οποία μέχρι και σήμερα παραμένει ατιμώρητη. Το Ανατολικό Τιμόρ κέρδισε τελικά την ανεξαρτησία του το 2002. </a:t>
            </a:r>
          </a:p>
          <a:p>
            <a:endParaRPr lang="el-G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t>Ανθρωπινα</a:t>
            </a:r>
            <a:r>
              <a:rPr lang="el-GR" dirty="0" smtClean="0"/>
              <a:t> </a:t>
            </a:r>
            <a:r>
              <a:rPr lang="el-GR" dirty="0" err="1" smtClean="0"/>
              <a:t>δικαιωματα</a:t>
            </a:r>
            <a:endParaRPr lang="el-GR" dirty="0"/>
          </a:p>
        </p:txBody>
      </p:sp>
      <p:sp>
        <p:nvSpPr>
          <p:cNvPr id="3" name="2 - Θέση περιεχομένου"/>
          <p:cNvSpPr>
            <a:spLocks noGrp="1"/>
          </p:cNvSpPr>
          <p:nvPr>
            <p:ph idx="1"/>
          </p:nvPr>
        </p:nvSpPr>
        <p:spPr/>
        <p:txBody>
          <a:bodyPr>
            <a:normAutofit/>
          </a:bodyPr>
          <a:lstStyle/>
          <a:p>
            <a:r>
              <a:rPr lang="el-GR" sz="2700" dirty="0" smtClean="0"/>
              <a:t>Άρθρο 5: Ελευθερία από βασανιστήρια και ταπεινωτική μεταχείριση </a:t>
            </a:r>
            <a:endParaRPr lang="el-GR" sz="2700" dirty="0" smtClean="0"/>
          </a:p>
          <a:p>
            <a:endParaRPr lang="el-GR" sz="2700" dirty="0" smtClean="0"/>
          </a:p>
          <a:p>
            <a:r>
              <a:rPr lang="el-GR" sz="2700" dirty="0" smtClean="0"/>
              <a:t>Άρθρο 7: Δικαίωμα στην ισότητα έναντι του </a:t>
            </a:r>
            <a:r>
              <a:rPr lang="el-GR" sz="2700" dirty="0" smtClean="0"/>
              <a:t>νόμου</a:t>
            </a:r>
          </a:p>
          <a:p>
            <a:endParaRPr lang="el-GR" sz="2700" dirty="0" smtClean="0"/>
          </a:p>
          <a:p>
            <a:r>
              <a:rPr lang="el-GR" sz="2700" dirty="0" smtClean="0"/>
              <a:t>Άρθρο 9: Ελευθερία από αυθαίρετη σύλληψη και εξορία</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ΕΘΝΙΚΟ ΚΡΑΤΟΣ</a:t>
            </a:r>
            <a:br>
              <a:rPr lang="el-GR" dirty="0" smtClean="0"/>
            </a:br>
            <a:endParaRPr lang="el-GR" dirty="0"/>
          </a:p>
        </p:txBody>
      </p:sp>
      <p:sp>
        <p:nvSpPr>
          <p:cNvPr id="3" name="2 - Θέση περιεχομένου"/>
          <p:cNvSpPr>
            <a:spLocks noGrp="1"/>
          </p:cNvSpPr>
          <p:nvPr>
            <p:ph idx="1"/>
          </p:nvPr>
        </p:nvSpPr>
        <p:spPr>
          <a:xfrm>
            <a:off x="304800" y="1285860"/>
            <a:ext cx="8686800" cy="5000660"/>
          </a:xfrm>
        </p:spPr>
        <p:txBody>
          <a:bodyPr>
            <a:noAutofit/>
          </a:bodyPr>
          <a:lstStyle/>
          <a:p>
            <a:pPr>
              <a:buNone/>
            </a:pPr>
            <a:r>
              <a:rPr lang="el-GR" sz="2400" b="1" dirty="0" smtClean="0"/>
              <a:t>  </a:t>
            </a:r>
            <a:endParaRPr lang="el-GR" sz="2400" b="1" dirty="0" smtClean="0"/>
          </a:p>
          <a:p>
            <a:pPr>
              <a:buNone/>
            </a:pPr>
            <a:r>
              <a:rPr lang="el-GR" sz="2400" b="1" dirty="0" smtClean="0"/>
              <a:t> </a:t>
            </a:r>
            <a:r>
              <a:rPr lang="el-GR" sz="2400" b="1" dirty="0" smtClean="0"/>
              <a:t>   </a:t>
            </a:r>
            <a:r>
              <a:rPr lang="el-GR" sz="2400" b="1" dirty="0" smtClean="0"/>
              <a:t>Κοινωνικοί και ιστορικοί παράγοντες, στα μέσα του 19ου αιώνα, δημιούργησαν μια </a:t>
            </a:r>
            <a:r>
              <a:rPr lang="el-GR" sz="2400" b="1" dirty="0" smtClean="0"/>
              <a:t>κοινωνικο</a:t>
            </a:r>
            <a:r>
              <a:rPr lang="el-GR" sz="2400" b="1" dirty="0" smtClean="0"/>
              <a:t>-πολιτική οργάνωση, το εθνικό κράτος. Συνδέθηκε με τη συμβολική ύπαρξη του έθνους ως μιας οντότητας που περιλαμβάνει ανθρώπους που έχουν κοινή προέλευση, πολιτισμό και στόχους.  Αυτή η συμβολική ύπαρξη του έθνους, βοήθησε στη δημιουργία της ταυτότητας των μελών του, που στηρίζεται στο κοινό παρελθόν, στο κοινό παρόν και στο κοινό μέλλον τους.  Οι άνθρωποι που ζούσαν στο ίδιο περιβάλλον ανέπτυξαν δεσμούς μεταξύ τους, ενώ παράλληλα αναπτύχθηκαν η διοίκηση και η κυβέρνηση, με σκοπό τη ρύθμιση των σχέσεων των μελών του εθνικού κράτους.</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ΕΘΝΙΚΟ ΚΡΑΤΟΣ</a:t>
            </a:r>
            <a:br>
              <a:rPr lang="el-GR" dirty="0" smtClean="0"/>
            </a:br>
            <a:endParaRPr lang="el-GR" dirty="0"/>
          </a:p>
        </p:txBody>
      </p:sp>
      <p:sp>
        <p:nvSpPr>
          <p:cNvPr id="3" name="2 - Θέση περιεχομένου"/>
          <p:cNvSpPr>
            <a:spLocks noGrp="1"/>
          </p:cNvSpPr>
          <p:nvPr>
            <p:ph idx="1"/>
          </p:nvPr>
        </p:nvSpPr>
        <p:spPr/>
        <p:txBody>
          <a:bodyPr>
            <a:normAutofit fontScale="70000" lnSpcReduction="20000"/>
          </a:bodyPr>
          <a:lstStyle/>
          <a:p>
            <a:pPr>
              <a:buNone/>
            </a:pPr>
            <a:r>
              <a:rPr lang="el-GR" sz="3800" dirty="0" smtClean="0"/>
              <a:t>    Για να ξεχωρίζει από όσους δεν ανήκαν σε αυτό, καθορίστηκαν τα σύνορα του εθνικού κράτους. Εντός των συνόρων του έθνους, οι άνθρωποι ομογενοποιήθηκαν στη βάση της κοινής καταγωγής και του κοινού πολιτισμού. Έτσι, δημιουργήθηκε εντός του εθνικού κράτους μια εσωομάδα, που τα μέλη της είχαν ομοιότητες μεταξύ τους αλλά και διαφορές με τους ξένους. Τα μέλη της ομάδας αυτής είχαν δικαίωμα στους διατιθέμενους πόρους και στη δικαιοσύνη. Αρκετές φορές για τον ορισμό των συνόρων των εθνικών κρατών υπήρξαν πόλεμοι και συγκρούσεις και το ίδιο το κράτος στη συνέχεια έπρεπε να εγγυηθεί την προστασία των συνόρων του.</a:t>
            </a:r>
          </a:p>
          <a:p>
            <a:endParaRPr lang="el-G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ΕΘΝΙΚΟ ΚΡΑΤΟΣ</a:t>
            </a:r>
            <a:br>
              <a:rPr lang="el-GR" dirty="0" smtClean="0"/>
            </a:br>
            <a:endParaRPr lang="el-GR" dirty="0"/>
          </a:p>
        </p:txBody>
      </p:sp>
      <p:sp>
        <p:nvSpPr>
          <p:cNvPr id="3" name="2 - Θέση περιεχομένου"/>
          <p:cNvSpPr>
            <a:spLocks noGrp="1"/>
          </p:cNvSpPr>
          <p:nvPr>
            <p:ph idx="1"/>
          </p:nvPr>
        </p:nvSpPr>
        <p:spPr/>
        <p:txBody>
          <a:bodyPr/>
          <a:lstStyle/>
          <a:p>
            <a:pPr>
              <a:buNone/>
            </a:pPr>
            <a:r>
              <a:rPr lang="el-GR" dirty="0" smtClean="0"/>
              <a:t>   Η αντίληψη που έχει ένα άτομο ότι είναι μέλος ενός έθνους είναι </a:t>
            </a:r>
            <a:r>
              <a:rPr lang="el-GR" b="1" dirty="0" smtClean="0"/>
              <a:t>η εθνική του ταυτότητα. </a:t>
            </a:r>
            <a:r>
              <a:rPr lang="el-GR" dirty="0" smtClean="0"/>
              <a:t>Κάθε έθνος, ως σύμβολο της ταυτότητάς του, έχει την εθνική σημαία που αναρτάται στα κυβερνητικά κτίρια και τον εθνικό του ύμνο.</a:t>
            </a:r>
          </a:p>
          <a:p>
            <a:pPr>
              <a:buNone/>
            </a:pPr>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ΕΘΝΙΚΟ ΚΡΑΤΟΣ</a:t>
            </a:r>
            <a:br>
              <a:rPr lang="el-GR" dirty="0" smtClean="0"/>
            </a:br>
            <a:endParaRPr lang="el-GR" dirty="0"/>
          </a:p>
        </p:txBody>
      </p:sp>
      <p:sp>
        <p:nvSpPr>
          <p:cNvPr id="3" name="2 - Θέση περιεχομένου"/>
          <p:cNvSpPr>
            <a:spLocks noGrp="1"/>
          </p:cNvSpPr>
          <p:nvPr>
            <p:ph idx="1"/>
          </p:nvPr>
        </p:nvSpPr>
        <p:spPr/>
        <p:txBody>
          <a:bodyPr>
            <a:normAutofit fontScale="85000" lnSpcReduction="10000"/>
          </a:bodyPr>
          <a:lstStyle/>
          <a:p>
            <a:pPr>
              <a:buNone/>
            </a:pPr>
            <a:r>
              <a:rPr lang="el-GR" dirty="0" smtClean="0">
                <a:latin typeface="Times New Roman" pitchFamily="18" charset="0"/>
                <a:cs typeface="Times New Roman" pitchFamily="18" charset="0"/>
              </a:rPr>
              <a:t>    </a:t>
            </a:r>
            <a:r>
              <a:rPr lang="el-GR" dirty="0" smtClean="0"/>
              <a:t>Το να ανήκει ένας άνθρωπος σε μια ομάδα και να είναι πιστός και αφοσιωμένος σε αυτή είναι δυο στενά συνδεδεμένες ιδέες. Τα έθνη πάντα ζητάνε από τα μέλη τους να θυσιάσουν ακόμη και τη ζωή τους, για να δείξουν την αφοσίωσή τους.  </a:t>
            </a:r>
            <a:r>
              <a:rPr lang="el-GR" b="1" dirty="0" smtClean="0"/>
              <a:t>Ο πατριωτισμός </a:t>
            </a:r>
            <a:r>
              <a:rPr lang="el-GR" dirty="0" smtClean="0"/>
              <a:t>είναι ένα ισχυρό αίσθημα, που διατηρείται </a:t>
            </a:r>
            <a:r>
              <a:rPr lang="el-GR" dirty="0" smtClean="0"/>
              <a:t>ζωντανό από τους ίδιους τους θεσμούς ενός κράτους.  Δημιουργείται η ιδέα ότι πρέπει να είμαστε αφοσιωμένοι στην εθνική ομάδα στην οποία ανήκουμε και μόνο σε αυτή. Έτσι, όπου υπάρχουν εθνικές μειονότητες, πχ στην Αγγλία, για να μην αποδυναμωθεί το έθνος, κυρίαρχη πολιτική είναι η αφομοίωσή τους. </a:t>
            </a:r>
          </a:p>
          <a:p>
            <a:endParaRPr lang="el-G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ΕΘΝΙΚΟ ΚΡΑΤΟΣ</a:t>
            </a:r>
            <a:br>
              <a:rPr lang="el-GR" dirty="0" smtClean="0"/>
            </a:br>
            <a:endParaRPr lang="el-GR" dirty="0"/>
          </a:p>
        </p:txBody>
      </p:sp>
      <p:sp>
        <p:nvSpPr>
          <p:cNvPr id="3" name="2 - Θέση περιεχομένου"/>
          <p:cNvSpPr>
            <a:spLocks noGrp="1"/>
          </p:cNvSpPr>
          <p:nvPr>
            <p:ph idx="1"/>
          </p:nvPr>
        </p:nvSpPr>
        <p:spPr/>
        <p:txBody>
          <a:bodyPr>
            <a:normAutofit fontScale="92500" lnSpcReduction="10000"/>
          </a:bodyPr>
          <a:lstStyle/>
          <a:p>
            <a:pPr>
              <a:buNone/>
            </a:pPr>
            <a:r>
              <a:rPr lang="el-GR" dirty="0" smtClean="0"/>
              <a:t>   Η αφοσίωση που δείχνουν οι άνθρωποι στην εθνική ομάδα μπορεί να έχει μια καλή μορφή πρόσδεσης στο έθνος, που ονομάζεται πατριωτισμός ή </a:t>
            </a:r>
            <a:r>
              <a:rPr lang="el-GR" b="1" dirty="0" smtClean="0"/>
              <a:t>εποικοδομητικός πατριωτισμός </a:t>
            </a:r>
            <a:r>
              <a:rPr lang="el-GR" dirty="0" smtClean="0"/>
              <a:t>και μια άλλη που απαιτεί πλήρη υποταγή, χωρίς να αποδέχεται την κριτική και υποτιμά την </a:t>
            </a:r>
            <a:r>
              <a:rPr lang="el-GR" dirty="0" smtClean="0"/>
              <a:t>εξωομάδα</a:t>
            </a:r>
            <a:r>
              <a:rPr lang="el-GR" dirty="0" smtClean="0"/>
              <a:t>.  Αυτή η μορφή πρόσδεσης ονομάζεται τυφλός πατριωτισμός ή </a:t>
            </a:r>
            <a:r>
              <a:rPr lang="el-GR" b="1" dirty="0" smtClean="0"/>
              <a:t>εθνικισμός </a:t>
            </a:r>
            <a:r>
              <a:rPr lang="el-GR" dirty="0" smtClean="0"/>
              <a:t>και μπορεί να οδηγήσει σε εκκαθαρίσεις του έθνους από άτομα που δεν θεωρούνται ισάξια για το έθνος. </a:t>
            </a:r>
          </a:p>
          <a:p>
            <a:endParaRPr lang="el-G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ΕΘΝΙΚΟ ΚΡΑΤΟΣ</a:t>
            </a:r>
            <a:br>
              <a:rPr lang="el-GR" dirty="0" smtClean="0"/>
            </a:br>
            <a:endParaRPr lang="el-GR" dirty="0"/>
          </a:p>
        </p:txBody>
      </p:sp>
      <p:sp>
        <p:nvSpPr>
          <p:cNvPr id="3" name="2 - Θέση περιεχομένου"/>
          <p:cNvSpPr>
            <a:spLocks noGrp="1"/>
          </p:cNvSpPr>
          <p:nvPr>
            <p:ph idx="1"/>
          </p:nvPr>
        </p:nvSpPr>
        <p:spPr/>
        <p:txBody>
          <a:bodyPr>
            <a:normAutofit fontScale="85000" lnSpcReduction="20000"/>
          </a:bodyPr>
          <a:lstStyle/>
          <a:p>
            <a:pPr>
              <a:buNone/>
            </a:pPr>
            <a:r>
              <a:rPr lang="el-GR" dirty="0" smtClean="0"/>
              <a:t>    Στην σύγχρονη εποχή, στην εποχή της παγκοσμιοποίησης, το εθνικό κράτος όπως το ξέραμε στους προηγούμενους αιώνες, αλλάζει. Η ανάπτυξη της τεχνολογίας εκμηδένισε τις αποστάσεις και οι άνθρωποι μετακινούνται σε  όλο τον κόσμο. Οι αποφάσεις για πολλά ζητήματα παίρνονται πλέον όχι αποκλειστικά από το ίδιο το κράτος, αλλά από το Ευρωπαϊκό Κοινοβούλιο, από το Ευρωπαϊκό Δικαστήριο και άλλες επιτροπές. Έτσι το ίδιο το κράτος δεν είναι ο μόνος φορέας λήψης αποφάσεων που αφορούν τα μέλη του. Οι ευρωπαίοι πολίτες που δεν ζουν στη χώρα καταγωγής τους, αλλά σε άλλη ευρωπαϊκή χώρα έχουν τα ίδια δικαιώματα με τους ντόπιους. </a:t>
            </a:r>
            <a:endParaRPr lang="el-G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85720" y="428604"/>
            <a:ext cx="8686800" cy="838200"/>
          </a:xfrm>
        </p:spPr>
        <p:txBody>
          <a:bodyPr/>
          <a:lstStyle/>
          <a:p>
            <a:r>
              <a:rPr lang="el-GR" dirty="0" smtClean="0"/>
              <a:t>Η </a:t>
            </a:r>
            <a:r>
              <a:rPr lang="el-GR" dirty="0" smtClean="0"/>
              <a:t>δημιουργια</a:t>
            </a:r>
            <a:r>
              <a:rPr lang="el-GR" dirty="0" smtClean="0"/>
              <a:t> του </a:t>
            </a:r>
            <a:r>
              <a:rPr lang="el-GR" dirty="0" smtClean="0"/>
              <a:t>ελληνικου</a:t>
            </a:r>
            <a:r>
              <a:rPr lang="el-GR" dirty="0" smtClean="0"/>
              <a:t> </a:t>
            </a:r>
            <a:r>
              <a:rPr lang="el-GR" dirty="0" smtClean="0"/>
              <a:t>κρατουσ</a:t>
            </a:r>
            <a:endParaRPr lang="el-GR" dirty="0"/>
          </a:p>
        </p:txBody>
      </p:sp>
      <p:sp>
        <p:nvSpPr>
          <p:cNvPr id="5" name="4 - Θέση περιεχομένου"/>
          <p:cNvSpPr>
            <a:spLocks noGrp="1"/>
          </p:cNvSpPr>
          <p:nvPr>
            <p:ph idx="1"/>
          </p:nvPr>
        </p:nvSpPr>
        <p:spPr/>
        <p:txBody>
          <a:bodyPr/>
          <a:lstStyle/>
          <a:p>
            <a:r>
              <a:rPr lang="el-GR" dirty="0" smtClean="0"/>
              <a:t>Με την ευκαιρία του πρόσφατου εορτασμού των 200 χρόνων από την απελευθέρωση της Ελλάδας και τη δημιουργία του Ελληνικού κράτους λίγα χρόνια αργότερα, ας δούμε πως διαμορφώθηκαν τα σύνορα του κράτους. </a:t>
            </a:r>
          </a:p>
          <a:p>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Η </a:t>
            </a:r>
            <a:r>
              <a:rPr lang="el-GR" dirty="0" smtClean="0"/>
              <a:t>δημιουργια</a:t>
            </a:r>
            <a:r>
              <a:rPr lang="el-GR" dirty="0" smtClean="0"/>
              <a:t> του </a:t>
            </a:r>
            <a:r>
              <a:rPr lang="el-GR" dirty="0" smtClean="0"/>
              <a:t>ελληνικου</a:t>
            </a:r>
            <a:r>
              <a:rPr lang="el-GR" dirty="0" smtClean="0"/>
              <a:t> </a:t>
            </a:r>
            <a:r>
              <a:rPr lang="el-GR" dirty="0" smtClean="0"/>
              <a:t>κρατουσ</a:t>
            </a:r>
            <a:endParaRPr lang="el-GR" dirty="0"/>
          </a:p>
        </p:txBody>
      </p:sp>
      <p:pic>
        <p:nvPicPr>
          <p:cNvPr id="4" name="3 - Θέση περιεχομένου"/>
          <p:cNvPicPr>
            <a:picLocks noGrp="1"/>
          </p:cNvPicPr>
          <p:nvPr>
            <p:ph idx="1"/>
          </p:nvPr>
        </p:nvPicPr>
        <p:blipFill>
          <a:blip r:embed="rId2"/>
          <a:srcRect/>
          <a:stretch>
            <a:fillRect/>
          </a:stretch>
        </p:blipFill>
        <p:spPr bwMode="auto">
          <a:xfrm>
            <a:off x="3034986" y="1554163"/>
            <a:ext cx="3226428" cy="4525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ΓΕΝΟΚΤΟΝΙΑ ή ΕΘΝΟΚΑΘΑΡΣΗ </a:t>
            </a:r>
            <a:br>
              <a:rPr lang="el-GR" dirty="0" smtClean="0"/>
            </a:br>
            <a:endParaRPr lang="el-GR" dirty="0"/>
          </a:p>
        </p:txBody>
      </p:sp>
      <p:sp>
        <p:nvSpPr>
          <p:cNvPr id="3" name="2 - Θέση περιεχομένου"/>
          <p:cNvSpPr>
            <a:spLocks noGrp="1"/>
          </p:cNvSpPr>
          <p:nvPr>
            <p:ph idx="1"/>
          </p:nvPr>
        </p:nvSpPr>
        <p:spPr/>
        <p:txBody>
          <a:bodyPr>
            <a:normAutofit fontScale="70000" lnSpcReduction="20000"/>
          </a:bodyPr>
          <a:lstStyle/>
          <a:p>
            <a:pPr>
              <a:buNone/>
            </a:pPr>
            <a:r>
              <a:rPr lang="el-GR" dirty="0" smtClean="0"/>
              <a:t>    Τα Ηνωμένα Έθνη ως εθνοκάθαρση ορίζουν  «το να καταστήσει κάποιος μια περιοχή εθνικά ομογενοποιημένη, χρησιμοποιώντας μέσα όπως τη βία και τον φόβο, προκειμένου να διώξει από την περιοχή εκείνους τους πληθυσμούς που ανήκουν σε μια άλλη εθνική ή φυλετική ομάδα». Ο ΟΗΕ από το 1948 ορίζει  ως γενοκτονία «μια από τις ακόλουθες πράξεις που λαμβάνει χώρα με στόχο την ηθελημένη καταστροφή ή τον αφανισμό ενός μέρους ή μιας ολόκληρης εθνικής, φυλετικής ή θρησκευτικής ομάδας ανθρώπων: την δολοφονία μελών της ομάδας αυτής, την πρόκληση σοβαρών σωματικών ή ψυχολογικών τραυμάτων σε μέλη της ομάδας, την ηθελημένη επέμβαση στις συνθήκες ζωής των ομάδων αυτών, με στόχο τον φυσικό αφανισμό τους, την επιβολή μέτρων με στόχο τον εμποδισμό των γεννήσεων εντός της ομάδας αυτής και τέλος την βίαιη μετατόπιση παιδιών από την ομάδα αυτή σε μια άλλη ομάδα ανθρώπων». </a:t>
            </a:r>
          </a:p>
          <a:p>
            <a:endParaRPr lang="el-G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ΓΕΝΟΚΤΟΝΙΑ ή ΕΘΝΟΚΑΘΑΡΣΗ </a:t>
            </a:r>
            <a:br>
              <a:rPr lang="el-GR" dirty="0" smtClean="0"/>
            </a:br>
            <a:endParaRPr lang="el-GR" dirty="0"/>
          </a:p>
        </p:txBody>
      </p:sp>
      <p:sp>
        <p:nvSpPr>
          <p:cNvPr id="3" name="2 - Θέση περιεχομένου"/>
          <p:cNvSpPr>
            <a:spLocks noGrp="1"/>
          </p:cNvSpPr>
          <p:nvPr>
            <p:ph idx="1"/>
          </p:nvPr>
        </p:nvSpPr>
        <p:spPr/>
        <p:txBody>
          <a:bodyPr>
            <a:normAutofit fontScale="85000" lnSpcReduction="10000"/>
          </a:bodyPr>
          <a:lstStyle/>
          <a:p>
            <a:pPr>
              <a:buNone/>
            </a:pPr>
            <a:r>
              <a:rPr lang="el-GR" dirty="0" smtClean="0"/>
              <a:t>    Αν και οι δυο έννοιες δεν είναι συνώνυμες, αφορούν και οι δυο σε επιθέσεις σε  συγκεκριμένες εθνικές ή φυλετικές ομάδες. Υπάρχει πάντως η αποδοχή ότι η εθνοκάθαρση αφορά περισσότερο σε  απελάσεις ή μετακινήσεις πληθυσμών, ενώ η γενοκτονία περιλαμβάνει  την έννοια του εσκεμμένου φόνου. Επιπλέον,  η «γενοκτονία», συνιστά συγκεκριμένο έγκλημα του διεθνούς ποινικού δικαίου, σε αντίθεση με την «εθνοκάθαρση», για την οποία δεν υπάρχει ακόμη νομικός όρος. </a:t>
            </a:r>
          </a:p>
          <a:p>
            <a:pPr>
              <a:buNone/>
            </a:pPr>
            <a:r>
              <a:rPr lang="el-GR" dirty="0" smtClean="0"/>
              <a:t>    Από τις πιο γνωστές γενοκτονίες στο πέρασμα των χρόνων είναι:</a:t>
            </a:r>
          </a:p>
          <a:p>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Η Γενοκτονία των Αρμενίων</a:t>
            </a:r>
            <a:endParaRPr lang="el-GR" dirty="0"/>
          </a:p>
        </p:txBody>
      </p:sp>
      <p:sp>
        <p:nvSpPr>
          <p:cNvPr id="3" name="2 - Θέση περιεχομένου"/>
          <p:cNvSpPr>
            <a:spLocks noGrp="1"/>
          </p:cNvSpPr>
          <p:nvPr>
            <p:ph idx="1"/>
          </p:nvPr>
        </p:nvSpPr>
        <p:spPr/>
        <p:txBody>
          <a:bodyPr/>
          <a:lstStyle/>
          <a:p>
            <a:pPr lvl="0">
              <a:buNone/>
            </a:pPr>
            <a:r>
              <a:rPr lang="el-GR" dirty="0" smtClean="0"/>
              <a:t>   Είναι η πρώτη γενοκτονία τον  20ο αιώνα. Στην τριετία 1915-1918, ενάμιση εκατομμύριο Αρμένιοι εξοντώθηκαν από τις Οθωμανικές αρχές  και έγινε  ο προάγγελος του Εβραϊκού Ολοκαυτώματος. </a:t>
            </a:r>
          </a:p>
          <a:p>
            <a:endParaRPr lang="el-G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Η Γενοκτονία των Αρμενίων</a:t>
            </a:r>
            <a:endParaRPr lang="el-GR" dirty="0"/>
          </a:p>
        </p:txBody>
      </p:sp>
      <p:pic>
        <p:nvPicPr>
          <p:cNvPr id="4" name="3 - Θέση περιεχομένου" descr="Armenian_Aurora Mardiganian 3"/>
          <p:cNvPicPr>
            <a:picLocks noGrp="1"/>
          </p:cNvPicPr>
          <p:nvPr>
            <p:ph idx="1"/>
          </p:nvPr>
        </p:nvPicPr>
        <p:blipFill>
          <a:blip r:embed="rId2"/>
          <a:srcRect/>
          <a:stretch>
            <a:fillRect/>
          </a:stretch>
        </p:blipFill>
        <p:spPr bwMode="auto">
          <a:xfrm>
            <a:off x="1357290" y="1785926"/>
            <a:ext cx="6072230" cy="37862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Η Γενοκτονία των Ποντίων</a:t>
            </a:r>
            <a:endParaRPr lang="el-GR" dirty="0"/>
          </a:p>
        </p:txBody>
      </p:sp>
      <p:sp>
        <p:nvSpPr>
          <p:cNvPr id="3" name="2 - Θέση περιεχομένου"/>
          <p:cNvSpPr>
            <a:spLocks noGrp="1"/>
          </p:cNvSpPr>
          <p:nvPr>
            <p:ph idx="1"/>
          </p:nvPr>
        </p:nvSpPr>
        <p:spPr/>
        <p:txBody>
          <a:bodyPr>
            <a:normAutofit fontScale="85000" lnSpcReduction="20000"/>
          </a:bodyPr>
          <a:lstStyle/>
          <a:p>
            <a:pPr lvl="0">
              <a:buNone/>
            </a:pPr>
            <a:r>
              <a:rPr lang="el-GR" dirty="0" smtClean="0"/>
              <a:t>    Μετά  τη Γενοκτονία των Αρμενίων το 1915, οι τούρκοι εθνικιστές με αρχηγό τον  Κεμάλ έβαλαν στο στόχαστρο  τους </a:t>
            </a:r>
            <a:r>
              <a:rPr lang="el-GR" dirty="0" smtClean="0"/>
              <a:t>Ελληνοπόντιους</a:t>
            </a:r>
            <a:r>
              <a:rPr lang="el-GR" dirty="0" smtClean="0"/>
              <a:t> και μέσα σε πέντε χρόνια εξολοθρεύτηκαν πάνω από 200.000 από αυτούς. Οι Έλληνες και οι Αρμένιοι, το 1919, προσπάθησαν με τη στήριξη του Βενιζέλου να δημιουργήσουν ένα αυτόνομο κράτος, γεγονός που ματαίωσαν αλλά  και εκμεταλλεύθηκαν οι Τούρκοι. Στις 19 Μαΐου του 1919, ο  Κεμάλ αποβιβάζεται στη Σαμψούντα και αρχίζει η δεύτερη και σκληρότερη φάση της Ποντιακής Γενοκτονίας, υπό την καθοδήγηση των γερμανών και σοβιετικών συμβούλων του. </a:t>
            </a:r>
          </a:p>
          <a:p>
            <a:endParaRPr lang="el-G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Η Γενοκτονία των Ποντίων</a:t>
            </a:r>
            <a:endParaRPr lang="el-GR" dirty="0"/>
          </a:p>
        </p:txBody>
      </p:sp>
      <p:sp>
        <p:nvSpPr>
          <p:cNvPr id="3" name="2 - Θέση περιεχομένου"/>
          <p:cNvSpPr>
            <a:spLocks noGrp="1"/>
          </p:cNvSpPr>
          <p:nvPr>
            <p:ph idx="1"/>
          </p:nvPr>
        </p:nvSpPr>
        <p:spPr/>
        <p:txBody>
          <a:bodyPr>
            <a:normAutofit lnSpcReduction="10000"/>
          </a:bodyPr>
          <a:lstStyle/>
          <a:p>
            <a:r>
              <a:rPr lang="el-GR" dirty="0" smtClean="0"/>
              <a:t>Όσοι σώθηκαν έφτασαν ως πρόσφυγες στη Νότια Ρωσία, ενώ γύρω στις 400.000 ήλθαν στην Ελλάδα και βοήθησαν στην ανόρθωση του κατεστραμμένου ελληνικού κράτους ενώ συνέβαλαν και στην αλλαγή των  πληθυσμιακών  ισορροπιών της  Βόρειας Ελλάδας. </a:t>
            </a:r>
          </a:p>
          <a:p>
            <a:r>
              <a:rPr lang="el-GR" dirty="0" smtClean="0"/>
              <a:t>Ως </a:t>
            </a:r>
            <a:r>
              <a:rPr lang="el-GR" dirty="0" smtClean="0">
                <a:hlinkClick r:id="rId2"/>
              </a:rPr>
              <a:t>Ημέρα Μνήμης για τη Γενοκτονία του Ποντιακού Ελληνισμού</a:t>
            </a:r>
            <a:r>
              <a:rPr lang="el-GR" dirty="0" smtClean="0"/>
              <a:t>, η Ελληνική Βουλή ψήφισε ομόφωνα το 1994, την 19</a:t>
            </a:r>
            <a:r>
              <a:rPr lang="el-GR" baseline="30000" dirty="0" smtClean="0"/>
              <a:t>η</a:t>
            </a:r>
            <a:r>
              <a:rPr lang="el-GR" dirty="0" smtClean="0"/>
              <a:t> Μαΐου. </a:t>
            </a:r>
          </a:p>
          <a:p>
            <a:endParaRPr lang="el-G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Η Γενοκτονία των Ποντίων</a:t>
            </a:r>
            <a:endParaRPr lang="el-GR" dirty="0"/>
          </a:p>
        </p:txBody>
      </p:sp>
      <p:pic>
        <p:nvPicPr>
          <p:cNvPr id="4" name="3 - Θέση περιεχομένου" descr="https://cdn.sansimera.gr/media/photos/main/lg/Genoktonia_Pontion.jpg"/>
          <p:cNvPicPr>
            <a:picLocks noGrp="1"/>
          </p:cNvPicPr>
          <p:nvPr>
            <p:ph idx="1"/>
          </p:nvPr>
        </p:nvPicPr>
        <p:blipFill>
          <a:blip r:embed="rId2"/>
          <a:srcRect/>
          <a:stretch>
            <a:fillRect/>
          </a:stretch>
        </p:blipFill>
        <p:spPr bwMode="auto">
          <a:xfrm>
            <a:off x="1928794" y="1857364"/>
            <a:ext cx="5072098" cy="35718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lvl="0"/>
            <a:r>
              <a:rPr lang="el-GR" dirty="0" smtClean="0"/>
              <a:t>Γενοκτονία των Εβραίων (Ολοκαύτωμα)</a:t>
            </a:r>
            <a:br>
              <a:rPr lang="el-GR" dirty="0" smtClean="0"/>
            </a:br>
            <a:endParaRPr lang="el-GR" dirty="0"/>
          </a:p>
        </p:txBody>
      </p:sp>
      <p:sp>
        <p:nvSpPr>
          <p:cNvPr id="3" name="2 - Θέση περιεχομένου"/>
          <p:cNvSpPr>
            <a:spLocks noGrp="1"/>
          </p:cNvSpPr>
          <p:nvPr>
            <p:ph idx="1"/>
          </p:nvPr>
        </p:nvSpPr>
        <p:spPr/>
        <p:txBody>
          <a:bodyPr>
            <a:normAutofit fontScale="85000" lnSpcReduction="20000"/>
          </a:bodyPr>
          <a:lstStyle/>
          <a:p>
            <a:pPr>
              <a:buNone/>
            </a:pPr>
            <a:r>
              <a:rPr lang="el-GR" dirty="0" smtClean="0"/>
              <a:t>   Το ναζιστικό πρόγραμμα εξόντωσης των Ευρωπαίων κατά τη διάρκεια του Β’ Παγκοσμίου Πολέμου, γνωστό ως Ολοκαύτωμα είναι Γενοκτονία. Μετά τη λήξη του πολέμου, έγινε η δίκη της Νυρεμβέργης, αλλά επειδή στο Διεθνές Δίκαιο δεν υπήρχε ακόμη το έγκλημα της γενοκτονίας, στους κατηγορούμενους απαγγέλθηκαν κατηγορίες για εγκλήματα πολέμου, εγκλήματα κατά της ανθρωπότητας κ.α. και όχι αυτό της Γενοκτονίας. Με τη  Σύμβαση των Ηνωμένων Εθνών του 1948, τα εγκλήματα των Ναζί και το Ολοκαύτωμα είναι πλέον χαρακτηριστική περίπτωση γενοκτονίας και αποτελεί σημείο αναφοράς και ερμηνείας και για άλλες γενοκτονίες που διαπράχθηκαν στην Ευρώπη και σε όλο τον κόσμο</a:t>
            </a:r>
            <a:endParaRPr lang="el-G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lvl="0"/>
            <a:r>
              <a:rPr lang="el-GR" dirty="0" smtClean="0"/>
              <a:t>Γενοκτονία των Εβραίων (Ολοκαύτωμα)</a:t>
            </a:r>
            <a:br>
              <a:rPr lang="el-GR" dirty="0" smtClean="0"/>
            </a:br>
            <a:endParaRPr lang="el-GR" dirty="0"/>
          </a:p>
        </p:txBody>
      </p:sp>
      <p:pic>
        <p:nvPicPr>
          <p:cNvPr id="4" name="3 - Θέση περιεχομένου" descr="Course Banner"/>
          <p:cNvPicPr>
            <a:picLocks noGrp="1"/>
          </p:cNvPicPr>
          <p:nvPr>
            <p:ph idx="1"/>
          </p:nvPr>
        </p:nvPicPr>
        <p:blipFill>
          <a:blip r:embed="rId2"/>
          <a:srcRect/>
          <a:stretch>
            <a:fillRect/>
          </a:stretch>
        </p:blipFill>
        <p:spPr bwMode="auto">
          <a:xfrm>
            <a:off x="1056166" y="1554163"/>
            <a:ext cx="7184067" cy="4525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lvl="0"/>
            <a:r>
              <a:rPr lang="el-GR" dirty="0" smtClean="0"/>
              <a:t>Γενοκτονία στη Ρουάντα</a:t>
            </a:r>
            <a:br>
              <a:rPr lang="el-GR" dirty="0" smtClean="0"/>
            </a:br>
            <a:endParaRPr lang="el-GR" dirty="0"/>
          </a:p>
        </p:txBody>
      </p:sp>
      <p:sp>
        <p:nvSpPr>
          <p:cNvPr id="3" name="2 - Θέση περιεχομένου"/>
          <p:cNvSpPr>
            <a:spLocks noGrp="1"/>
          </p:cNvSpPr>
          <p:nvPr>
            <p:ph idx="1"/>
          </p:nvPr>
        </p:nvSpPr>
        <p:spPr/>
        <p:txBody>
          <a:bodyPr>
            <a:normAutofit fontScale="92500" lnSpcReduction="20000"/>
          </a:bodyPr>
          <a:lstStyle/>
          <a:p>
            <a:pPr>
              <a:buNone/>
            </a:pPr>
            <a:r>
              <a:rPr lang="el-GR" dirty="0" smtClean="0"/>
              <a:t>   Κάθε χρόνο στις 7 Απριλίου τιμάται η γενοκτονία στη Ρουάντα. Στις 6  Απριλίου του 1994 ένας πύραυλος κατέρριψε το αεροπλάνο που μετέφερε τον πρόεδρο της χώρα που ανήκε στη φυλή </a:t>
            </a:r>
            <a:r>
              <a:rPr lang="el-GR" dirty="0" smtClean="0"/>
              <a:t>Χούτου</a:t>
            </a:r>
            <a:r>
              <a:rPr lang="el-GR" dirty="0" smtClean="0"/>
              <a:t>. Μια μέρα μετά άρχισε η μαζική εξόντωση της φυλής των Τούτσι, από τους </a:t>
            </a:r>
            <a:r>
              <a:rPr lang="el-GR" dirty="0" smtClean="0"/>
              <a:t>Χούτου</a:t>
            </a:r>
            <a:r>
              <a:rPr lang="el-GR" dirty="0" smtClean="0"/>
              <a:t>.  Μέχρι τις 15 Ιουλίου του 1994 που τερματίστηκε, έχασαν τη ζωή τους περίπου 1.000.000 άνθρωποι, κυρίως Τούτσι, μειώνοντας κατά 20% τον πληθυσμό της Ρουάντα ενώ η διεθνής κοινότητα και οι ειρηνευτικές δυνάμεις του ΟΗΕ παρέμειναν απαθείς.</a:t>
            </a:r>
          </a:p>
          <a:p>
            <a:endParaRPr lang="el-G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lvl="0"/>
            <a:r>
              <a:rPr lang="el-GR" dirty="0" smtClean="0"/>
              <a:t>Γενοκτονία στη Ρουάντα</a:t>
            </a:r>
            <a:br>
              <a:rPr lang="el-GR" dirty="0" smtClean="0"/>
            </a:br>
            <a:endParaRPr lang="el-GR" dirty="0"/>
          </a:p>
        </p:txBody>
      </p:sp>
      <p:pic>
        <p:nvPicPr>
          <p:cNvPr id="4" name="3 - Θέση περιεχομένου" descr="https://cdn.sansimera.gr/media/photos/main/lg/Rwanda_Genocide.jpg"/>
          <p:cNvPicPr>
            <a:picLocks noGrp="1"/>
          </p:cNvPicPr>
          <p:nvPr>
            <p:ph idx="1"/>
          </p:nvPr>
        </p:nvPicPr>
        <p:blipFill>
          <a:blip r:embed="rId2"/>
          <a:srcRect/>
          <a:stretch>
            <a:fillRect/>
          </a:stretch>
        </p:blipFill>
        <p:spPr bwMode="auto">
          <a:xfrm>
            <a:off x="2000232" y="1714488"/>
            <a:ext cx="5286412" cy="38576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Γενοκτονία Ινδιάνων</a:t>
            </a:r>
            <a:br>
              <a:rPr lang="el-GR" dirty="0" smtClean="0"/>
            </a:br>
            <a:endParaRPr lang="el-GR" dirty="0"/>
          </a:p>
        </p:txBody>
      </p:sp>
      <p:sp>
        <p:nvSpPr>
          <p:cNvPr id="3" name="2 - Θέση περιεχομένου"/>
          <p:cNvSpPr>
            <a:spLocks noGrp="1"/>
          </p:cNvSpPr>
          <p:nvPr>
            <p:ph idx="1"/>
          </p:nvPr>
        </p:nvSpPr>
        <p:spPr/>
        <p:txBody>
          <a:bodyPr>
            <a:normAutofit fontScale="85000" lnSpcReduction="20000"/>
          </a:bodyPr>
          <a:lstStyle/>
          <a:p>
            <a:pPr>
              <a:buNone/>
            </a:pPr>
            <a:r>
              <a:rPr lang="el-GR" dirty="0" smtClean="0"/>
              <a:t>   Μπορεί οι γενοκτονίες που αναφέραμε παραπάνω να είναι γνωστές στον περισσότερο κόσμο, λιγότεροι όμως γνωρίζουν τη γενοκτονία των Ιθαγενών Ινδιάνων της Αμερικανικής Ηπείρου.  Από την ανακάλυψη της Αμερικής και ως το τέλος του 10</a:t>
            </a:r>
            <a:r>
              <a:rPr lang="el-GR" baseline="30000" dirty="0" smtClean="0"/>
              <a:t>ου</a:t>
            </a:r>
            <a:r>
              <a:rPr lang="el-GR" dirty="0" smtClean="0"/>
              <a:t> αιώνα, οι ιθαγενείς που εξοντώθηκαν ξεπέρασαν τα 100.000.000, όπως αναφέρει ο  </a:t>
            </a:r>
            <a:r>
              <a:rPr lang="el-GR" dirty="0" smtClean="0"/>
              <a:t>David</a:t>
            </a:r>
            <a:r>
              <a:rPr lang="el-GR" dirty="0" smtClean="0"/>
              <a:t> </a:t>
            </a:r>
            <a:r>
              <a:rPr lang="el-GR" dirty="0" smtClean="0"/>
              <a:t>Stannard</a:t>
            </a:r>
            <a:r>
              <a:rPr lang="el-GR" dirty="0" smtClean="0"/>
              <a:t> στο βιβλίο του, </a:t>
            </a:r>
            <a:r>
              <a:rPr lang="el-GR" dirty="0" smtClean="0"/>
              <a:t>American</a:t>
            </a:r>
            <a:r>
              <a:rPr lang="el-GR" dirty="0" smtClean="0"/>
              <a:t> </a:t>
            </a:r>
            <a:r>
              <a:rPr lang="el-GR" dirty="0" smtClean="0"/>
              <a:t>Holocaust</a:t>
            </a:r>
            <a:r>
              <a:rPr lang="el-GR" dirty="0" smtClean="0"/>
              <a:t>. Ανάμεσα σε αυτούς ήταν  γύρω στα 18 εκατομμύρια σε περιοχές του Βόρειου Μεξικού, ενώ οι θάνατοι που συνδέονται με το εμπόριο δουλείας Ιθαγενών υπολογίζονται στα 28 εκατομμύρια. Οι Ιθαγενείς πλήρωσαν με τη ζωή τους το προνόμιο που είχαν να διαμένουν σε περιοχές με πλούσια εδάφη. </a:t>
            </a:r>
          </a:p>
          <a:p>
            <a:endParaRPr lang="el-G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Γενοκτονία Ινδιάνων</a:t>
            </a:r>
            <a:br>
              <a:rPr lang="el-GR" dirty="0" smtClean="0"/>
            </a:br>
            <a:endParaRPr lang="el-GR" dirty="0"/>
          </a:p>
        </p:txBody>
      </p:sp>
      <p:sp>
        <p:nvSpPr>
          <p:cNvPr id="3" name="2 - Θέση περιεχομένου"/>
          <p:cNvSpPr>
            <a:spLocks noGrp="1"/>
          </p:cNvSpPr>
          <p:nvPr>
            <p:ph idx="1"/>
          </p:nvPr>
        </p:nvSpPr>
        <p:spPr/>
        <p:txBody>
          <a:bodyPr>
            <a:normAutofit/>
          </a:bodyPr>
          <a:lstStyle/>
          <a:p>
            <a:pPr>
              <a:buNone/>
            </a:pPr>
            <a:r>
              <a:rPr lang="el-GR" dirty="0" smtClean="0"/>
              <a:t>   </a:t>
            </a:r>
            <a:endParaRPr lang="el-GR" dirty="0"/>
          </a:p>
        </p:txBody>
      </p:sp>
      <p:pic>
        <p:nvPicPr>
          <p:cNvPr id="4" name="3 - Εικόνα" descr="https://thepressproject.gr/app/uploads/photos/terrapapers.com_-to-olokaftoma-ton-indianon-291486981660.jpg"/>
          <p:cNvPicPr/>
          <p:nvPr/>
        </p:nvPicPr>
        <p:blipFill>
          <a:blip r:embed="rId2"/>
          <a:srcRect/>
          <a:stretch>
            <a:fillRect/>
          </a:stretch>
        </p:blipFill>
        <p:spPr bwMode="auto">
          <a:xfrm>
            <a:off x="1934845" y="1129401"/>
            <a:ext cx="5274310" cy="45991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Ευχαριστω</a:t>
            </a:r>
            <a:r>
              <a:rPr lang="el-GR" dirty="0" smtClean="0"/>
              <a:t> για την </a:t>
            </a:r>
            <a:r>
              <a:rPr lang="el-GR" dirty="0" smtClean="0"/>
              <a:t>προσοχη</a:t>
            </a:r>
            <a:r>
              <a:rPr lang="el-GR" dirty="0" smtClean="0"/>
              <a:t> </a:t>
            </a:r>
            <a:r>
              <a:rPr lang="el-GR" dirty="0" smtClean="0"/>
              <a:t>σαΣ</a:t>
            </a:r>
            <a:endParaRPr lang="el-GR" dirty="0"/>
          </a:p>
        </p:txBody>
      </p:sp>
      <p:sp>
        <p:nvSpPr>
          <p:cNvPr id="3" name="2 - Θέση περιεχομένου"/>
          <p:cNvSpPr>
            <a:spLocks noGrp="1"/>
          </p:cNvSpPr>
          <p:nvPr>
            <p:ph idx="1"/>
          </p:nvPr>
        </p:nvSpPr>
        <p:spPr/>
        <p:txBody>
          <a:bodyPr/>
          <a:lstStyle/>
          <a:p>
            <a:pPr algn="ctr">
              <a:buNone/>
            </a:pPr>
            <a:endParaRPr lang="el-GR" dirty="0" smtClean="0"/>
          </a:p>
          <a:p>
            <a:pPr algn="ctr">
              <a:buNone/>
            </a:pPr>
            <a:endParaRPr lang="el-GR" sz="5400" dirty="0" smtClean="0"/>
          </a:p>
          <a:p>
            <a:pPr algn="ctr">
              <a:buNone/>
            </a:pPr>
            <a:r>
              <a:rPr lang="el-GR" sz="5400" dirty="0" smtClean="0"/>
              <a:t> ΤΕΛΟΣ</a:t>
            </a:r>
            <a:endParaRPr lang="el-GR" sz="5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ιαστημικό">
  <a:themeElements>
    <a:clrScheme name="Διαστημικό">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Διαστημικό">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Διαστημικό">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71</TotalTime>
  <Words>1608</Words>
  <Application>Microsoft Office PowerPoint</Application>
  <PresentationFormat>Προβολή στην οθόνη (4:3)</PresentationFormat>
  <Paragraphs>70</Paragraphs>
  <Slides>28</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28</vt:i4>
      </vt:variant>
    </vt:vector>
  </HeadingPairs>
  <TitlesOfParts>
    <vt:vector size="29" baseType="lpstr">
      <vt:lpstr>Διαστημικό</vt:lpstr>
      <vt:lpstr>ΕΠΑΛ ΜΑΚΡΥΝΕΙΑΣ</vt:lpstr>
      <vt:lpstr>Λεμε την αληθεια στην εξουσια</vt:lpstr>
      <vt:lpstr>Ζοζε ραμοσ-ορτα</vt:lpstr>
      <vt:lpstr>Ζοζε ραμοσ-ορτα</vt:lpstr>
      <vt:lpstr>Ζοζε ραμοσ-ορτα</vt:lpstr>
      <vt:lpstr>Ανθρωπινα δικαιωματα</vt:lpstr>
      <vt:lpstr>ΕΘΝΙΚΟ ΚΡΑΤΟΣ </vt:lpstr>
      <vt:lpstr>ΕΘΝΙΚΟ ΚΡΑΤΟΣ </vt:lpstr>
      <vt:lpstr>ΕΘΝΙΚΟ ΚΡΑΤΟΣ </vt:lpstr>
      <vt:lpstr>ΕΘΝΙΚΟ ΚΡΑΤΟΣ </vt:lpstr>
      <vt:lpstr>ΕΘΝΙΚΟ ΚΡΑΤΟΣ </vt:lpstr>
      <vt:lpstr>ΕΘΝΙΚΟ ΚΡΑΤΟΣ </vt:lpstr>
      <vt:lpstr>Η δημιουργια του ελληνικου κρατουσ</vt:lpstr>
      <vt:lpstr>Η δημιουργια του ελληνικου κρατουσ</vt:lpstr>
      <vt:lpstr>ΓΕΝΟΚΤΟΝΙΑ ή ΕΘΝΟΚΑΘΑΡΣΗ  </vt:lpstr>
      <vt:lpstr>ΓΕΝΟΚΤΟΝΙΑ ή ΕΘΝΟΚΑΘΑΡΣΗ  </vt:lpstr>
      <vt:lpstr>Η Γενοκτονία των Αρμενίων</vt:lpstr>
      <vt:lpstr>Η Γενοκτονία των Αρμενίων</vt:lpstr>
      <vt:lpstr>Η Γενοκτονία των Ποντίων</vt:lpstr>
      <vt:lpstr>Η Γενοκτονία των Ποντίων</vt:lpstr>
      <vt:lpstr>Η Γενοκτονία των Ποντίων</vt:lpstr>
      <vt:lpstr>Γενοκτονία των Εβραίων (Ολοκαύτωμα) </vt:lpstr>
      <vt:lpstr>Γενοκτονία των Εβραίων (Ολοκαύτωμα) </vt:lpstr>
      <vt:lpstr>Γενοκτονία στη Ρουάντα </vt:lpstr>
      <vt:lpstr>Γενοκτονία στη Ρουάντα </vt:lpstr>
      <vt:lpstr>Γενοκτονία Ινδιάνων </vt:lpstr>
      <vt:lpstr>Γενοκτονία Ινδιάνων </vt:lpstr>
      <vt:lpstr>Ευχαριστω για την προσοχη σαΣ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ΕΠΑΛ ΜΑΚΡΥΝΕΙΑΣ</dc:title>
  <dc:creator>Χριστίνα</dc:creator>
  <cp:lastModifiedBy>Χριστίνα</cp:lastModifiedBy>
  <cp:revision>24</cp:revision>
  <dcterms:created xsi:type="dcterms:W3CDTF">2022-09-24T17:57:23Z</dcterms:created>
  <dcterms:modified xsi:type="dcterms:W3CDTF">2022-11-27T17:18:36Z</dcterms:modified>
</cp:coreProperties>
</file>